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7" r:id="rId3"/>
    <p:sldId id="258" r:id="rId4"/>
    <p:sldId id="259" r:id="rId5"/>
    <p:sldId id="260" r:id="rId6"/>
    <p:sldId id="261" r:id="rId7"/>
    <p:sldId id="263" r:id="rId8"/>
    <p:sldId id="264" r:id="rId9"/>
    <p:sldId id="262" r:id="rId10"/>
    <p:sldId id="265" r:id="rId11"/>
    <p:sldId id="267" r:id="rId12"/>
    <p:sldId id="268" r:id="rId13"/>
    <p:sldId id="266" r:id="rId14"/>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2" d="100"/>
          <a:sy n="92" d="100"/>
        </p:scale>
        <p:origin x="5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BDF08-7D58-4E4F-BA38-99ADA5CD91C6}" type="datetimeFigureOut">
              <a:rPr lang="fr-FR" smtClean="0"/>
              <a:t>19/09/2024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2F2A7-4E68-4B61-A3B5-1B7EAD173C8C}" type="slidenum">
              <a:rPr lang="fr-FR" smtClean="0"/>
              <a:t>‹#›</a:t>
            </a:fld>
            <a:endParaRPr lang="fr-FR"/>
          </a:p>
        </p:txBody>
      </p:sp>
    </p:spTree>
    <p:extLst>
      <p:ext uri="{BB962C8B-B14F-4D97-AF65-F5344CB8AC3E}">
        <p14:creationId xmlns:p14="http://schemas.microsoft.com/office/powerpoint/2010/main" val="154027930"/>
      </p:ext>
    </p:extLst>
  </p:cSld>
  <p:clrMap bg1="lt1" tx1="dk1" bg2="lt2" tx2="dk2" accent1="accent1" accent2="accent2" accent3="accent3" accent4="accent4" accent5="accent5" accent6="accent6" hlink="hlink" folHlink="folHlink"/>
  <p:notesStyle>
    <a:lvl1pPr marL="0" algn="l" defTabSz="1306220" rtl="0" eaLnBrk="1" latinLnBrk="0" hangingPunct="1">
      <a:defRPr sz="1714" kern="1200">
        <a:solidFill>
          <a:schemeClr val="tx1"/>
        </a:solidFill>
        <a:latin typeface="+mn-lt"/>
        <a:ea typeface="+mn-ea"/>
        <a:cs typeface="+mn-cs"/>
      </a:defRPr>
    </a:lvl1pPr>
    <a:lvl2pPr marL="653110" algn="l" defTabSz="1306220" rtl="0" eaLnBrk="1" latinLnBrk="0" hangingPunct="1">
      <a:defRPr sz="1714" kern="1200">
        <a:solidFill>
          <a:schemeClr val="tx1"/>
        </a:solidFill>
        <a:latin typeface="+mn-lt"/>
        <a:ea typeface="+mn-ea"/>
        <a:cs typeface="+mn-cs"/>
      </a:defRPr>
    </a:lvl2pPr>
    <a:lvl3pPr marL="1306220" algn="l" defTabSz="1306220" rtl="0" eaLnBrk="1" latinLnBrk="0" hangingPunct="1">
      <a:defRPr sz="1714" kern="1200">
        <a:solidFill>
          <a:schemeClr val="tx1"/>
        </a:solidFill>
        <a:latin typeface="+mn-lt"/>
        <a:ea typeface="+mn-ea"/>
        <a:cs typeface="+mn-cs"/>
      </a:defRPr>
    </a:lvl3pPr>
    <a:lvl4pPr marL="1959331" algn="l" defTabSz="1306220" rtl="0" eaLnBrk="1" latinLnBrk="0" hangingPunct="1">
      <a:defRPr sz="1714" kern="1200">
        <a:solidFill>
          <a:schemeClr val="tx1"/>
        </a:solidFill>
        <a:latin typeface="+mn-lt"/>
        <a:ea typeface="+mn-ea"/>
        <a:cs typeface="+mn-cs"/>
      </a:defRPr>
    </a:lvl4pPr>
    <a:lvl5pPr marL="2612441" algn="l" defTabSz="1306220" rtl="0" eaLnBrk="1" latinLnBrk="0" hangingPunct="1">
      <a:defRPr sz="1714" kern="1200">
        <a:solidFill>
          <a:schemeClr val="tx1"/>
        </a:solidFill>
        <a:latin typeface="+mn-lt"/>
        <a:ea typeface="+mn-ea"/>
        <a:cs typeface="+mn-cs"/>
      </a:defRPr>
    </a:lvl5pPr>
    <a:lvl6pPr marL="3265551" algn="l" defTabSz="1306220" rtl="0" eaLnBrk="1" latinLnBrk="0" hangingPunct="1">
      <a:defRPr sz="1714" kern="1200">
        <a:solidFill>
          <a:schemeClr val="tx1"/>
        </a:solidFill>
        <a:latin typeface="+mn-lt"/>
        <a:ea typeface="+mn-ea"/>
        <a:cs typeface="+mn-cs"/>
      </a:defRPr>
    </a:lvl6pPr>
    <a:lvl7pPr marL="3918661" algn="l" defTabSz="1306220" rtl="0" eaLnBrk="1" latinLnBrk="0" hangingPunct="1">
      <a:defRPr sz="1714" kern="1200">
        <a:solidFill>
          <a:schemeClr val="tx1"/>
        </a:solidFill>
        <a:latin typeface="+mn-lt"/>
        <a:ea typeface="+mn-ea"/>
        <a:cs typeface="+mn-cs"/>
      </a:defRPr>
    </a:lvl7pPr>
    <a:lvl8pPr marL="4571771" algn="l" defTabSz="1306220" rtl="0" eaLnBrk="1" latinLnBrk="0" hangingPunct="1">
      <a:defRPr sz="1714" kern="1200">
        <a:solidFill>
          <a:schemeClr val="tx1"/>
        </a:solidFill>
        <a:latin typeface="+mn-lt"/>
        <a:ea typeface="+mn-ea"/>
        <a:cs typeface="+mn-cs"/>
      </a:defRPr>
    </a:lvl8pPr>
    <a:lvl9pPr marL="5224882" algn="l" defTabSz="1306220" rtl="0" eaLnBrk="1" latinLnBrk="0" hangingPunct="1">
      <a:defRPr sz="171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A8EF3E-8970-43A3-89FC-A5B9FCC27EF6}"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383877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A8EF3E-8970-43A3-89FC-A5B9FCC27EF6}"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1161278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A8EF3E-8970-43A3-89FC-A5B9FCC27EF6}"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312504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A8EF3E-8970-43A3-89FC-A5B9FCC27EF6}"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3812973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A8EF3E-8970-43A3-89FC-A5B9FCC27EF6}" type="datetimeFigureOut">
              <a:rPr lang="fr-FR" smtClean="0"/>
              <a:t>19/09/2024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3639926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A8EF3E-8970-43A3-89FC-A5B9FCC27EF6}" type="datetimeFigureOut">
              <a:rPr lang="fr-FR" smtClean="0"/>
              <a:t>19/09/2024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94985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A8EF3E-8970-43A3-89FC-A5B9FCC27EF6}" type="datetimeFigureOut">
              <a:rPr lang="fr-FR" smtClean="0"/>
              <a:t>19/09/2024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3514892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A8EF3E-8970-43A3-89FC-A5B9FCC27EF6}" type="datetimeFigureOut">
              <a:rPr lang="fr-FR" smtClean="0"/>
              <a:t>19/09/2024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196292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A8EF3E-8970-43A3-89FC-A5B9FCC27EF6}" type="datetimeFigureOut">
              <a:rPr lang="fr-FR" smtClean="0"/>
              <a:t>19/09/2024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382089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0A8EF3E-8970-43A3-89FC-A5B9FCC27EF6}" type="datetimeFigureOut">
              <a:rPr lang="fr-FR" smtClean="0"/>
              <a:t>19/09/2024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1739106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0A8EF3E-8970-43A3-89FC-A5B9FCC27EF6}" type="datetimeFigureOut">
              <a:rPr lang="fr-FR" smtClean="0"/>
              <a:t>19/09/2024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87DC69A-FCF5-4BF6-8843-2D068D1648F8}" type="slidenum">
              <a:rPr lang="fr-FR" smtClean="0"/>
              <a:t>‹#›</a:t>
            </a:fld>
            <a:endParaRPr lang="fr-FR"/>
          </a:p>
        </p:txBody>
      </p:sp>
    </p:spTree>
    <p:extLst>
      <p:ext uri="{BB962C8B-B14F-4D97-AF65-F5344CB8AC3E}">
        <p14:creationId xmlns:p14="http://schemas.microsoft.com/office/powerpoint/2010/main" val="405816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30A8EF3E-8970-43A3-89FC-A5B9FCC27EF6}" type="datetimeFigureOut">
              <a:rPr lang="fr-FR" smtClean="0"/>
              <a:t>19/09/2024</a:t>
            </a:fld>
            <a:endParaRPr lang="fr-FR"/>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fr-FR"/>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887DC69A-FCF5-4BF6-8843-2D068D1648F8}" type="slidenum">
              <a:rPr lang="fr-FR" smtClean="0"/>
              <a:t>‹#›</a:t>
            </a:fld>
            <a:endParaRPr lang="fr-FR"/>
          </a:p>
        </p:txBody>
      </p:sp>
    </p:spTree>
    <p:extLst>
      <p:ext uri="{BB962C8B-B14F-4D97-AF65-F5344CB8AC3E}">
        <p14:creationId xmlns:p14="http://schemas.microsoft.com/office/powerpoint/2010/main" val="14012509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52B-6E21-0BCA-3B63-12E5AD94AA98}"/>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2F8D57B2-2068-557D-09ED-DF6F12589FDF}"/>
              </a:ext>
            </a:extLst>
          </p:cNvPr>
          <p:cNvSpPr>
            <a:spLocks noGrp="1"/>
          </p:cNvSpPr>
          <p:nvPr>
            <p:ph type="subTitle" idx="1"/>
          </p:nvPr>
        </p:nvSpPr>
        <p:spPr/>
        <p:txBody>
          <a:bodyPr/>
          <a:lstStyle/>
          <a:p>
            <a:endParaRPr lang="fr-FR"/>
          </a:p>
        </p:txBody>
      </p:sp>
      <p:pic>
        <p:nvPicPr>
          <p:cNvPr id="18" name="Image 0">
            <a:extLst>
              <a:ext uri="{FF2B5EF4-FFF2-40B4-BE49-F238E27FC236}">
                <a16:creationId xmlns:a16="http://schemas.microsoft.com/office/drawing/2014/main" id="{0913EDB6-0683-AF90-F3F6-E9884F2D02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95" y="52444"/>
            <a:ext cx="14613106" cy="8212261"/>
          </a:xfrm>
          <a:prstGeom prst="rect">
            <a:avLst/>
          </a:prstGeom>
        </p:spPr>
      </p:pic>
      <p:sp>
        <p:nvSpPr>
          <p:cNvPr id="19" name="Text 0">
            <a:extLst>
              <a:ext uri="{FF2B5EF4-FFF2-40B4-BE49-F238E27FC236}">
                <a16:creationId xmlns:a16="http://schemas.microsoft.com/office/drawing/2014/main" id="{E8A51447-4CA8-F26A-1805-E8ED155F50B3}"/>
              </a:ext>
            </a:extLst>
          </p:cNvPr>
          <p:cNvSpPr/>
          <p:nvPr/>
        </p:nvSpPr>
        <p:spPr>
          <a:xfrm>
            <a:off x="589593" y="64061"/>
            <a:ext cx="9219425" cy="2071437"/>
          </a:xfrm>
          <a:prstGeom prst="rect">
            <a:avLst/>
          </a:prstGeom>
          <a:noFill/>
          <a:ln/>
        </p:spPr>
        <p:txBody>
          <a:bodyPr wrap="square" lIns="0" tIns="0" rIns="0" bIns="0" rtlCol="0" anchor="t"/>
          <a:lstStyle/>
          <a:p>
            <a:pPr marL="0" indent="0">
              <a:lnSpc>
                <a:spcPts val="7600"/>
              </a:lnSpc>
              <a:buNone/>
            </a:pPr>
            <a:r>
              <a:rPr lang="en-US" sz="6050" b="1" kern="0" spc="-183" dirty="0">
                <a:solidFill>
                  <a:schemeClr val="bg1"/>
                </a:solidFill>
                <a:latin typeface="Inter" pitchFamily="34" charset="0"/>
                <a:ea typeface="Inter" pitchFamily="34" charset="-122"/>
                <a:cs typeface="Inter" pitchFamily="34" charset="-120"/>
              </a:rPr>
              <a:t>Master your Skills with Fusion 360 </a:t>
            </a:r>
            <a:r>
              <a:rPr lang="en-US" sz="6050" b="1" kern="0" spc="-183">
                <a:solidFill>
                  <a:schemeClr val="bg1"/>
                </a:solidFill>
                <a:latin typeface="Inter" pitchFamily="34" charset="0"/>
                <a:ea typeface="Inter" pitchFamily="34" charset="-122"/>
                <a:cs typeface="Inter" pitchFamily="34" charset="-120"/>
              </a:rPr>
              <a:t>for aspiring </a:t>
            </a:r>
            <a:r>
              <a:rPr lang="en-US" sz="6050" b="1" kern="0" spc="-183" dirty="0">
                <a:solidFill>
                  <a:schemeClr val="bg1"/>
                </a:solidFill>
                <a:latin typeface="Inter" pitchFamily="34" charset="0"/>
                <a:ea typeface="Inter" pitchFamily="34" charset="-122"/>
                <a:cs typeface="Inter" pitchFamily="34" charset="-120"/>
              </a:rPr>
              <a:t>Engineer</a:t>
            </a:r>
            <a:endParaRPr lang="en-US" sz="6050" dirty="0">
              <a:solidFill>
                <a:schemeClr val="bg1"/>
              </a:solidFill>
            </a:endParaRPr>
          </a:p>
        </p:txBody>
      </p:sp>
      <p:sp>
        <p:nvSpPr>
          <p:cNvPr id="20" name="Text 1">
            <a:extLst>
              <a:ext uri="{FF2B5EF4-FFF2-40B4-BE49-F238E27FC236}">
                <a16:creationId xmlns:a16="http://schemas.microsoft.com/office/drawing/2014/main" id="{11C42E4C-E918-CA5F-D2C1-0FAB8C52E7B0}"/>
              </a:ext>
            </a:extLst>
          </p:cNvPr>
          <p:cNvSpPr/>
          <p:nvPr/>
        </p:nvSpPr>
        <p:spPr>
          <a:xfrm>
            <a:off x="784146" y="4334708"/>
            <a:ext cx="7575709" cy="2150983"/>
          </a:xfrm>
          <a:prstGeom prst="rect">
            <a:avLst/>
          </a:prstGeom>
          <a:noFill/>
          <a:ln/>
        </p:spPr>
        <p:txBody>
          <a:bodyPr wrap="square" lIns="0" tIns="0" rIns="0" bIns="0" rtlCol="0" anchor="t"/>
          <a:lstStyle/>
          <a:p>
            <a:pPr marL="0" indent="0">
              <a:lnSpc>
                <a:spcPts val="2800"/>
              </a:lnSpc>
              <a:buNone/>
            </a:pPr>
            <a:r>
              <a:rPr lang="en-US" sz="2400" kern="0" spc="-35" dirty="0">
                <a:solidFill>
                  <a:schemeClr val="bg1"/>
                </a:solidFill>
                <a:latin typeface="Inter" pitchFamily="34" charset="0"/>
                <a:ea typeface="Inter" pitchFamily="34" charset="-122"/>
                <a:cs typeface="Inter" pitchFamily="34" charset="-120"/>
              </a:rPr>
              <a:t>This presentation outlines a comprehensive plan for teaching 3D design, focusing on the powerful and versatile software Fusion 360. We'll explore the different types of 3D software, the design process, and the importance of learning 3D design in today's world. We'll also delve into the specifics of Fusion 360, its features, and how to get started with this industry-standard tool with extra such as rendering and animation.</a:t>
            </a:r>
            <a:endParaRPr lang="en-US" sz="2400" dirty="0">
              <a:solidFill>
                <a:schemeClr val="bg1"/>
              </a:solidFill>
            </a:endParaRPr>
          </a:p>
        </p:txBody>
      </p:sp>
    </p:spTree>
    <p:extLst>
      <p:ext uri="{BB962C8B-B14F-4D97-AF65-F5344CB8AC3E}">
        <p14:creationId xmlns:p14="http://schemas.microsoft.com/office/powerpoint/2010/main" val="1356573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17ECC43B-4114-744A-9F85-CD6288282A40}"/>
              </a:ext>
            </a:extLst>
          </p:cNvPr>
          <p:cNvPicPr>
            <a:picLocks noChangeAspect="1"/>
          </p:cNvPicPr>
          <p:nvPr/>
        </p:nvPicPr>
        <p:blipFill>
          <a:blip r:embed="rId2"/>
          <a:srcRect/>
          <a:stretch/>
        </p:blipFill>
        <p:spPr>
          <a:xfrm>
            <a:off x="8158379" y="3304994"/>
            <a:ext cx="6223397" cy="34353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 0">
            <a:extLst>
              <a:ext uri="{FF2B5EF4-FFF2-40B4-BE49-F238E27FC236}">
                <a16:creationId xmlns:a16="http://schemas.microsoft.com/office/drawing/2014/main" id="{2289D575-99AF-C195-D02C-8105589A99D4}"/>
              </a:ext>
            </a:extLst>
          </p:cNvPr>
          <p:cNvSpPr/>
          <p:nvPr/>
        </p:nvSpPr>
        <p:spPr>
          <a:xfrm>
            <a:off x="736997" y="580073"/>
            <a:ext cx="7540466" cy="658058"/>
          </a:xfrm>
          <a:prstGeom prst="rect">
            <a:avLst/>
          </a:prstGeom>
          <a:noFill/>
          <a:ln/>
        </p:spPr>
        <p:txBody>
          <a:bodyPr wrap="none" lIns="0" tIns="0" rIns="0" bIns="0" rtlCol="0" anchor="t"/>
          <a:lstStyle/>
          <a:p>
            <a:pPr marL="0" indent="0">
              <a:lnSpc>
                <a:spcPts val="5150"/>
              </a:lnSpc>
              <a:buNone/>
            </a:pPr>
            <a:r>
              <a:rPr lang="en-US" sz="4100" b="1" kern="0" spc="-124" dirty="0">
                <a:solidFill>
                  <a:srgbClr val="000000"/>
                </a:solidFill>
                <a:latin typeface="Inter" pitchFamily="34" charset="0"/>
                <a:ea typeface="Inter" pitchFamily="34" charset="-122"/>
                <a:cs typeface="Inter" pitchFamily="34" charset="-120"/>
              </a:rPr>
              <a:t>Advanced Fusion 360 Features</a:t>
            </a:r>
            <a:endParaRPr lang="en-US" sz="4100" dirty="0"/>
          </a:p>
        </p:txBody>
      </p:sp>
      <p:sp>
        <p:nvSpPr>
          <p:cNvPr id="4" name="Shape 1">
            <a:extLst>
              <a:ext uri="{FF2B5EF4-FFF2-40B4-BE49-F238E27FC236}">
                <a16:creationId xmlns:a16="http://schemas.microsoft.com/office/drawing/2014/main" id="{04BD23BD-9374-224C-C7DD-BDBF03FA8342}"/>
              </a:ext>
            </a:extLst>
          </p:cNvPr>
          <p:cNvSpPr/>
          <p:nvPr/>
        </p:nvSpPr>
        <p:spPr>
          <a:xfrm>
            <a:off x="736997" y="1790700"/>
            <a:ext cx="473750" cy="473750"/>
          </a:xfrm>
          <a:prstGeom prst="roundRect">
            <a:avLst>
              <a:gd name="adj" fmla="val 18669"/>
            </a:avLst>
          </a:prstGeom>
          <a:solidFill>
            <a:srgbClr val="DADBF1"/>
          </a:solidFill>
          <a:ln w="7620">
            <a:solidFill>
              <a:srgbClr val="C0C1D7"/>
            </a:solidFill>
            <a:prstDash val="solid"/>
          </a:ln>
        </p:spPr>
      </p:sp>
      <p:sp>
        <p:nvSpPr>
          <p:cNvPr id="5" name="Text 2">
            <a:extLst>
              <a:ext uri="{FF2B5EF4-FFF2-40B4-BE49-F238E27FC236}">
                <a16:creationId xmlns:a16="http://schemas.microsoft.com/office/drawing/2014/main" id="{7DCDD8A8-5B5C-D07D-9515-24876C7D1B0C}"/>
              </a:ext>
            </a:extLst>
          </p:cNvPr>
          <p:cNvSpPr/>
          <p:nvPr/>
        </p:nvSpPr>
        <p:spPr>
          <a:xfrm>
            <a:off x="910471" y="1869638"/>
            <a:ext cx="126683" cy="315873"/>
          </a:xfrm>
          <a:prstGeom prst="rect">
            <a:avLst/>
          </a:prstGeom>
          <a:noFill/>
          <a:ln/>
        </p:spPr>
        <p:txBody>
          <a:bodyPr wrap="none" lIns="0" tIns="0" rIns="0" bIns="0" rtlCol="0" anchor="t"/>
          <a:lstStyle/>
          <a:p>
            <a:pPr marL="0" indent="0" algn="ctr">
              <a:lnSpc>
                <a:spcPts val="2450"/>
              </a:lnSpc>
              <a:buNone/>
            </a:pPr>
            <a:r>
              <a:rPr lang="en-US" sz="2450" b="1" kern="0" spc="-75" dirty="0">
                <a:solidFill>
                  <a:srgbClr val="272525"/>
                </a:solidFill>
                <a:latin typeface="Inter" pitchFamily="34" charset="0"/>
                <a:ea typeface="Inter" pitchFamily="34" charset="-122"/>
                <a:cs typeface="Inter" pitchFamily="34" charset="-120"/>
              </a:rPr>
              <a:t>1</a:t>
            </a:r>
            <a:endParaRPr lang="en-US" sz="2450" dirty="0"/>
          </a:p>
        </p:txBody>
      </p:sp>
      <p:sp>
        <p:nvSpPr>
          <p:cNvPr id="6" name="Text 3">
            <a:extLst>
              <a:ext uri="{FF2B5EF4-FFF2-40B4-BE49-F238E27FC236}">
                <a16:creationId xmlns:a16="http://schemas.microsoft.com/office/drawing/2014/main" id="{8B804150-F7E8-3A7B-AB0C-EB487EBA4DC6}"/>
              </a:ext>
            </a:extLst>
          </p:cNvPr>
          <p:cNvSpPr/>
          <p:nvPr/>
        </p:nvSpPr>
        <p:spPr>
          <a:xfrm>
            <a:off x="1421249" y="1790700"/>
            <a:ext cx="2632115" cy="328970"/>
          </a:xfrm>
          <a:prstGeom prst="rect">
            <a:avLst/>
          </a:prstGeom>
          <a:noFill/>
          <a:ln/>
        </p:spPr>
        <p:txBody>
          <a:bodyPr wrap="none" lIns="0" tIns="0" rIns="0" bIns="0" rtlCol="0" anchor="t"/>
          <a:lstStyle/>
          <a:p>
            <a:pPr marL="0" indent="0">
              <a:lnSpc>
                <a:spcPts val="2550"/>
              </a:lnSpc>
              <a:buNone/>
            </a:pPr>
            <a:r>
              <a:rPr lang="en-US" sz="2050" b="1" kern="0" spc="-62" dirty="0">
                <a:solidFill>
                  <a:srgbClr val="272525"/>
                </a:solidFill>
                <a:latin typeface="Inter" pitchFamily="34" charset="0"/>
                <a:ea typeface="Inter" pitchFamily="34" charset="-122"/>
                <a:cs typeface="Inter" pitchFamily="34" charset="-120"/>
              </a:rPr>
              <a:t>Parametric Design</a:t>
            </a:r>
            <a:endParaRPr lang="en-US" sz="2050" dirty="0"/>
          </a:p>
        </p:txBody>
      </p:sp>
      <p:sp>
        <p:nvSpPr>
          <p:cNvPr id="7" name="Text 4">
            <a:extLst>
              <a:ext uri="{FF2B5EF4-FFF2-40B4-BE49-F238E27FC236}">
                <a16:creationId xmlns:a16="http://schemas.microsoft.com/office/drawing/2014/main" id="{EAB9FD87-1CF9-61F7-E289-1C666A176D04}"/>
              </a:ext>
            </a:extLst>
          </p:cNvPr>
          <p:cNvSpPr/>
          <p:nvPr/>
        </p:nvSpPr>
        <p:spPr>
          <a:xfrm>
            <a:off x="1421249" y="2245995"/>
            <a:ext cx="6985754" cy="673894"/>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Create models that automatically update when dimensions change, ensuring consistency and efficiency.</a:t>
            </a:r>
            <a:endParaRPr lang="en-US" sz="1650" dirty="0"/>
          </a:p>
        </p:txBody>
      </p:sp>
      <p:sp>
        <p:nvSpPr>
          <p:cNvPr id="8" name="Shape 5">
            <a:extLst>
              <a:ext uri="{FF2B5EF4-FFF2-40B4-BE49-F238E27FC236}">
                <a16:creationId xmlns:a16="http://schemas.microsoft.com/office/drawing/2014/main" id="{93D2FE8C-6A08-D6C0-5E4A-E068ADC53767}"/>
              </a:ext>
            </a:extLst>
          </p:cNvPr>
          <p:cNvSpPr/>
          <p:nvPr/>
        </p:nvSpPr>
        <p:spPr>
          <a:xfrm>
            <a:off x="736997" y="3367207"/>
            <a:ext cx="473750" cy="473750"/>
          </a:xfrm>
          <a:prstGeom prst="roundRect">
            <a:avLst>
              <a:gd name="adj" fmla="val 18669"/>
            </a:avLst>
          </a:prstGeom>
          <a:solidFill>
            <a:srgbClr val="DADBF1"/>
          </a:solidFill>
          <a:ln w="7620">
            <a:solidFill>
              <a:srgbClr val="C0C1D7"/>
            </a:solidFill>
            <a:prstDash val="solid"/>
          </a:ln>
        </p:spPr>
      </p:sp>
      <p:sp>
        <p:nvSpPr>
          <p:cNvPr id="9" name="Text 6">
            <a:extLst>
              <a:ext uri="{FF2B5EF4-FFF2-40B4-BE49-F238E27FC236}">
                <a16:creationId xmlns:a16="http://schemas.microsoft.com/office/drawing/2014/main" id="{F3A683A2-AFF6-C772-90DB-DA21AEBD0A08}"/>
              </a:ext>
            </a:extLst>
          </p:cNvPr>
          <p:cNvSpPr/>
          <p:nvPr/>
        </p:nvSpPr>
        <p:spPr>
          <a:xfrm>
            <a:off x="879158" y="3446145"/>
            <a:ext cx="189428" cy="315873"/>
          </a:xfrm>
          <a:prstGeom prst="rect">
            <a:avLst/>
          </a:prstGeom>
          <a:noFill/>
          <a:ln/>
        </p:spPr>
        <p:txBody>
          <a:bodyPr wrap="none" lIns="0" tIns="0" rIns="0" bIns="0" rtlCol="0" anchor="t"/>
          <a:lstStyle/>
          <a:p>
            <a:pPr marL="0" indent="0" algn="ctr">
              <a:lnSpc>
                <a:spcPts val="2450"/>
              </a:lnSpc>
              <a:buNone/>
            </a:pPr>
            <a:r>
              <a:rPr lang="en-US" sz="2450" b="1" kern="0" spc="-75" dirty="0">
                <a:solidFill>
                  <a:srgbClr val="272525"/>
                </a:solidFill>
                <a:latin typeface="Inter" pitchFamily="34" charset="0"/>
                <a:ea typeface="Inter" pitchFamily="34" charset="-122"/>
                <a:cs typeface="Inter" pitchFamily="34" charset="-120"/>
              </a:rPr>
              <a:t>2</a:t>
            </a:r>
            <a:endParaRPr lang="en-US" sz="2450" dirty="0"/>
          </a:p>
        </p:txBody>
      </p:sp>
      <p:sp>
        <p:nvSpPr>
          <p:cNvPr id="10" name="Text 7">
            <a:extLst>
              <a:ext uri="{FF2B5EF4-FFF2-40B4-BE49-F238E27FC236}">
                <a16:creationId xmlns:a16="http://schemas.microsoft.com/office/drawing/2014/main" id="{B9A6DF83-F013-C9AC-ECF0-A309382745BD}"/>
              </a:ext>
            </a:extLst>
          </p:cNvPr>
          <p:cNvSpPr/>
          <p:nvPr/>
        </p:nvSpPr>
        <p:spPr>
          <a:xfrm>
            <a:off x="1421249" y="3367207"/>
            <a:ext cx="4731306" cy="328970"/>
          </a:xfrm>
          <a:prstGeom prst="rect">
            <a:avLst/>
          </a:prstGeom>
          <a:noFill/>
          <a:ln/>
        </p:spPr>
        <p:txBody>
          <a:bodyPr wrap="none" lIns="0" tIns="0" rIns="0" bIns="0" rtlCol="0" anchor="t"/>
          <a:lstStyle/>
          <a:p>
            <a:pPr marL="0" indent="0">
              <a:lnSpc>
                <a:spcPts val="2550"/>
              </a:lnSpc>
              <a:buNone/>
            </a:pPr>
            <a:r>
              <a:rPr lang="en-US" sz="2050" b="1" kern="0" spc="-62" dirty="0">
                <a:solidFill>
                  <a:srgbClr val="272525"/>
                </a:solidFill>
                <a:latin typeface="Inter" pitchFamily="34" charset="0"/>
                <a:ea typeface="Inter" pitchFamily="34" charset="-122"/>
                <a:cs typeface="Inter" pitchFamily="34" charset="-120"/>
              </a:rPr>
              <a:t>CAM (Computer-Aided Manufacturing),Simulation,Simple Animation</a:t>
            </a:r>
            <a:endParaRPr lang="en-US" sz="2050" dirty="0"/>
          </a:p>
        </p:txBody>
      </p:sp>
      <p:sp>
        <p:nvSpPr>
          <p:cNvPr id="11" name="Text 8">
            <a:extLst>
              <a:ext uri="{FF2B5EF4-FFF2-40B4-BE49-F238E27FC236}">
                <a16:creationId xmlns:a16="http://schemas.microsoft.com/office/drawing/2014/main" id="{F2BC97F8-90A9-51C6-8AB2-FA59E71C4D77}"/>
              </a:ext>
            </a:extLst>
          </p:cNvPr>
          <p:cNvSpPr/>
          <p:nvPr/>
        </p:nvSpPr>
        <p:spPr>
          <a:xfrm>
            <a:off x="1421249" y="3822502"/>
            <a:ext cx="6985754" cy="673894"/>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Generate tool paths and G-code for CNC machining, enabling the creation of physical prototypes., simulate with CFA, animate your 3D model</a:t>
            </a:r>
            <a:endParaRPr lang="en-US" sz="1650" dirty="0"/>
          </a:p>
        </p:txBody>
      </p:sp>
      <p:sp>
        <p:nvSpPr>
          <p:cNvPr id="12" name="Shape 9">
            <a:extLst>
              <a:ext uri="{FF2B5EF4-FFF2-40B4-BE49-F238E27FC236}">
                <a16:creationId xmlns:a16="http://schemas.microsoft.com/office/drawing/2014/main" id="{DC392F0C-95E5-3442-638A-E31A79B8BFC8}"/>
              </a:ext>
            </a:extLst>
          </p:cNvPr>
          <p:cNvSpPr/>
          <p:nvPr/>
        </p:nvSpPr>
        <p:spPr>
          <a:xfrm>
            <a:off x="736997" y="4943713"/>
            <a:ext cx="473750" cy="473750"/>
          </a:xfrm>
          <a:prstGeom prst="roundRect">
            <a:avLst>
              <a:gd name="adj" fmla="val 18669"/>
            </a:avLst>
          </a:prstGeom>
          <a:solidFill>
            <a:srgbClr val="DADBF1"/>
          </a:solidFill>
          <a:ln w="7620">
            <a:solidFill>
              <a:srgbClr val="C0C1D7"/>
            </a:solidFill>
            <a:prstDash val="solid"/>
          </a:ln>
        </p:spPr>
      </p:sp>
      <p:sp>
        <p:nvSpPr>
          <p:cNvPr id="13" name="Text 10">
            <a:extLst>
              <a:ext uri="{FF2B5EF4-FFF2-40B4-BE49-F238E27FC236}">
                <a16:creationId xmlns:a16="http://schemas.microsoft.com/office/drawing/2014/main" id="{990BCD74-157E-01D9-EFCB-2337737A0B3C}"/>
              </a:ext>
            </a:extLst>
          </p:cNvPr>
          <p:cNvSpPr/>
          <p:nvPr/>
        </p:nvSpPr>
        <p:spPr>
          <a:xfrm>
            <a:off x="876657" y="5022652"/>
            <a:ext cx="194429" cy="315873"/>
          </a:xfrm>
          <a:prstGeom prst="rect">
            <a:avLst/>
          </a:prstGeom>
          <a:noFill/>
          <a:ln/>
        </p:spPr>
        <p:txBody>
          <a:bodyPr wrap="none" lIns="0" tIns="0" rIns="0" bIns="0" rtlCol="0" anchor="t"/>
          <a:lstStyle/>
          <a:p>
            <a:pPr marL="0" indent="0" algn="ctr">
              <a:lnSpc>
                <a:spcPts val="2450"/>
              </a:lnSpc>
              <a:buNone/>
            </a:pPr>
            <a:r>
              <a:rPr lang="en-US" sz="2450" b="1" kern="0" spc="-75" dirty="0">
                <a:solidFill>
                  <a:srgbClr val="272525"/>
                </a:solidFill>
                <a:latin typeface="Inter" pitchFamily="34" charset="0"/>
                <a:ea typeface="Inter" pitchFamily="34" charset="-122"/>
                <a:cs typeface="Inter" pitchFamily="34" charset="-120"/>
              </a:rPr>
              <a:t>3</a:t>
            </a:r>
            <a:endParaRPr lang="en-US" sz="2450" dirty="0"/>
          </a:p>
        </p:txBody>
      </p:sp>
      <p:sp>
        <p:nvSpPr>
          <p:cNvPr id="14" name="Text 11">
            <a:extLst>
              <a:ext uri="{FF2B5EF4-FFF2-40B4-BE49-F238E27FC236}">
                <a16:creationId xmlns:a16="http://schemas.microsoft.com/office/drawing/2014/main" id="{C6313954-1896-8BC5-75C0-C8BB62264D74}"/>
              </a:ext>
            </a:extLst>
          </p:cNvPr>
          <p:cNvSpPr/>
          <p:nvPr/>
        </p:nvSpPr>
        <p:spPr>
          <a:xfrm>
            <a:off x="1421249" y="4943713"/>
            <a:ext cx="2632115" cy="328970"/>
          </a:xfrm>
          <a:prstGeom prst="rect">
            <a:avLst/>
          </a:prstGeom>
          <a:noFill/>
          <a:ln/>
        </p:spPr>
        <p:txBody>
          <a:bodyPr wrap="none" lIns="0" tIns="0" rIns="0" bIns="0" rtlCol="0" anchor="t"/>
          <a:lstStyle/>
          <a:p>
            <a:pPr marL="0" indent="0">
              <a:lnSpc>
                <a:spcPts val="2550"/>
              </a:lnSpc>
              <a:buNone/>
            </a:pPr>
            <a:r>
              <a:rPr lang="en-US" sz="2050" b="1" kern="0" spc="-62" dirty="0">
                <a:solidFill>
                  <a:srgbClr val="272525"/>
                </a:solidFill>
                <a:latin typeface="Inter" pitchFamily="34" charset="0"/>
                <a:ea typeface="Inter" pitchFamily="34" charset="-122"/>
                <a:cs typeface="Inter" pitchFamily="34" charset="-120"/>
              </a:rPr>
              <a:t>3D Printing</a:t>
            </a:r>
            <a:endParaRPr lang="en-US" sz="2050" dirty="0"/>
          </a:p>
        </p:txBody>
      </p:sp>
      <p:sp>
        <p:nvSpPr>
          <p:cNvPr id="15" name="Text 12">
            <a:extLst>
              <a:ext uri="{FF2B5EF4-FFF2-40B4-BE49-F238E27FC236}">
                <a16:creationId xmlns:a16="http://schemas.microsoft.com/office/drawing/2014/main" id="{212DF578-650A-1AED-8595-AB9BFD5DEB3D}"/>
              </a:ext>
            </a:extLst>
          </p:cNvPr>
          <p:cNvSpPr/>
          <p:nvPr/>
        </p:nvSpPr>
        <p:spPr>
          <a:xfrm>
            <a:off x="1421249" y="5399008"/>
            <a:ext cx="6985754" cy="673894"/>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Export models in formats suitable for 3D printing (STL files), allowing for rapid prototyping.</a:t>
            </a:r>
            <a:endParaRPr lang="en-US" sz="1650" dirty="0"/>
          </a:p>
        </p:txBody>
      </p:sp>
      <p:sp>
        <p:nvSpPr>
          <p:cNvPr id="16" name="Shape 13">
            <a:extLst>
              <a:ext uri="{FF2B5EF4-FFF2-40B4-BE49-F238E27FC236}">
                <a16:creationId xmlns:a16="http://schemas.microsoft.com/office/drawing/2014/main" id="{050034BC-3B1A-FB13-270D-8A6A42C77640}"/>
              </a:ext>
            </a:extLst>
          </p:cNvPr>
          <p:cNvSpPr/>
          <p:nvPr/>
        </p:nvSpPr>
        <p:spPr>
          <a:xfrm>
            <a:off x="736997" y="6520220"/>
            <a:ext cx="473750" cy="473750"/>
          </a:xfrm>
          <a:prstGeom prst="roundRect">
            <a:avLst>
              <a:gd name="adj" fmla="val 18669"/>
            </a:avLst>
          </a:prstGeom>
          <a:solidFill>
            <a:srgbClr val="DADBF1"/>
          </a:solidFill>
          <a:ln w="7620">
            <a:solidFill>
              <a:srgbClr val="C0C1D7"/>
            </a:solidFill>
            <a:prstDash val="solid"/>
          </a:ln>
        </p:spPr>
      </p:sp>
      <p:sp>
        <p:nvSpPr>
          <p:cNvPr id="17" name="Text 14">
            <a:extLst>
              <a:ext uri="{FF2B5EF4-FFF2-40B4-BE49-F238E27FC236}">
                <a16:creationId xmlns:a16="http://schemas.microsoft.com/office/drawing/2014/main" id="{0FAA4F0B-E9A2-6364-473B-041CACF1B985}"/>
              </a:ext>
            </a:extLst>
          </p:cNvPr>
          <p:cNvSpPr/>
          <p:nvPr/>
        </p:nvSpPr>
        <p:spPr>
          <a:xfrm>
            <a:off x="871776" y="6599158"/>
            <a:ext cx="204073" cy="315873"/>
          </a:xfrm>
          <a:prstGeom prst="rect">
            <a:avLst/>
          </a:prstGeom>
          <a:noFill/>
          <a:ln/>
        </p:spPr>
        <p:txBody>
          <a:bodyPr wrap="none" lIns="0" tIns="0" rIns="0" bIns="0" rtlCol="0" anchor="t"/>
          <a:lstStyle/>
          <a:p>
            <a:pPr marL="0" indent="0" algn="ctr">
              <a:lnSpc>
                <a:spcPts val="2450"/>
              </a:lnSpc>
              <a:buNone/>
            </a:pPr>
            <a:r>
              <a:rPr lang="en-US" sz="2450" b="1" kern="0" spc="-75" dirty="0">
                <a:solidFill>
                  <a:srgbClr val="272525"/>
                </a:solidFill>
                <a:latin typeface="Inter" pitchFamily="34" charset="0"/>
                <a:ea typeface="Inter" pitchFamily="34" charset="-122"/>
                <a:cs typeface="Inter" pitchFamily="34" charset="-120"/>
              </a:rPr>
              <a:t>4</a:t>
            </a:r>
            <a:endParaRPr lang="en-US" sz="2450" dirty="0"/>
          </a:p>
        </p:txBody>
      </p:sp>
      <p:sp>
        <p:nvSpPr>
          <p:cNvPr id="18" name="Text 15">
            <a:extLst>
              <a:ext uri="{FF2B5EF4-FFF2-40B4-BE49-F238E27FC236}">
                <a16:creationId xmlns:a16="http://schemas.microsoft.com/office/drawing/2014/main" id="{69C87F84-B880-7FC6-1F34-8A86E0BB6C64}"/>
              </a:ext>
            </a:extLst>
          </p:cNvPr>
          <p:cNvSpPr/>
          <p:nvPr/>
        </p:nvSpPr>
        <p:spPr>
          <a:xfrm>
            <a:off x="1421249" y="6520220"/>
            <a:ext cx="4074438" cy="328970"/>
          </a:xfrm>
          <a:prstGeom prst="rect">
            <a:avLst/>
          </a:prstGeom>
          <a:noFill/>
          <a:ln/>
        </p:spPr>
        <p:txBody>
          <a:bodyPr wrap="none" lIns="0" tIns="0" rIns="0" bIns="0" rtlCol="0" anchor="t"/>
          <a:lstStyle/>
          <a:p>
            <a:pPr marL="0" indent="0">
              <a:lnSpc>
                <a:spcPts val="2550"/>
              </a:lnSpc>
              <a:buNone/>
            </a:pPr>
            <a:r>
              <a:rPr lang="en-US" sz="2050" b="1" kern="0" spc="-62" dirty="0">
                <a:solidFill>
                  <a:srgbClr val="272525"/>
                </a:solidFill>
                <a:latin typeface="Inter" pitchFamily="34" charset="0"/>
                <a:ea typeface="Inter" pitchFamily="34" charset="-122"/>
                <a:cs typeface="Inter" pitchFamily="34" charset="-120"/>
              </a:rPr>
              <a:t>Electrical circuit design</a:t>
            </a:r>
            <a:endParaRPr lang="en-US" sz="2050" dirty="0"/>
          </a:p>
        </p:txBody>
      </p:sp>
      <p:sp>
        <p:nvSpPr>
          <p:cNvPr id="19" name="Text 16">
            <a:extLst>
              <a:ext uri="{FF2B5EF4-FFF2-40B4-BE49-F238E27FC236}">
                <a16:creationId xmlns:a16="http://schemas.microsoft.com/office/drawing/2014/main" id="{80420877-4243-18C5-6843-446A25E0480A}"/>
              </a:ext>
            </a:extLst>
          </p:cNvPr>
          <p:cNvSpPr/>
          <p:nvPr/>
        </p:nvSpPr>
        <p:spPr>
          <a:xfrm>
            <a:off x="1421249" y="6975515"/>
            <a:ext cx="6985754" cy="673894"/>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Fusion 360 offering possibility to design PCB using eagle combine to 3D interactive viewer</a:t>
            </a:r>
            <a:endParaRPr lang="en-US" sz="1650" dirty="0"/>
          </a:p>
        </p:txBody>
      </p:sp>
      <p:sp>
        <p:nvSpPr>
          <p:cNvPr id="20" name="Rectangle 19">
            <a:extLst>
              <a:ext uri="{FF2B5EF4-FFF2-40B4-BE49-F238E27FC236}">
                <a16:creationId xmlns:a16="http://schemas.microsoft.com/office/drawing/2014/main" id="{50381FDF-3586-E839-2A32-B00703C3F390}"/>
              </a:ext>
            </a:extLst>
          </p:cNvPr>
          <p:cNvSpPr/>
          <p:nvPr/>
        </p:nvSpPr>
        <p:spPr>
          <a:xfrm>
            <a:off x="12850238" y="7744182"/>
            <a:ext cx="1692613" cy="485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8334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F9D894B-1921-573F-DDE9-CF9ACB4DDE75}"/>
              </a:ext>
            </a:extLst>
          </p:cNvPr>
          <p:cNvSpPr/>
          <p:nvPr/>
        </p:nvSpPr>
        <p:spPr>
          <a:xfrm>
            <a:off x="322118" y="4488873"/>
            <a:ext cx="3906982" cy="15898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latin typeface="Inter"/>
              </a:rPr>
              <a:t>3D modeling</a:t>
            </a:r>
          </a:p>
          <a:p>
            <a:pPr marL="342900" indent="-342900">
              <a:buFont typeface="+mj-lt"/>
              <a:buAutoNum type="arabicPeriod"/>
            </a:pPr>
            <a:r>
              <a:rPr lang="en-US" dirty="0">
                <a:solidFill>
                  <a:schemeClr val="tx1"/>
                </a:solidFill>
                <a:latin typeface="Inter"/>
              </a:rPr>
              <a:t> Assembly</a:t>
            </a:r>
          </a:p>
          <a:p>
            <a:pPr marL="342900" indent="-342900">
              <a:buFont typeface="+mj-lt"/>
              <a:buAutoNum type="arabicPeriod"/>
            </a:pPr>
            <a:r>
              <a:rPr lang="en-US" dirty="0">
                <a:solidFill>
                  <a:schemeClr val="tx1"/>
                </a:solidFill>
                <a:latin typeface="Inter"/>
              </a:rPr>
              <a:t> Basic color</a:t>
            </a:r>
          </a:p>
          <a:p>
            <a:pPr marL="342900" indent="-342900">
              <a:buFont typeface="+mj-lt"/>
              <a:buAutoNum type="arabicPeriod"/>
            </a:pPr>
            <a:r>
              <a:rPr lang="en-US" dirty="0">
                <a:solidFill>
                  <a:schemeClr val="tx1"/>
                </a:solidFill>
                <a:latin typeface="Inter"/>
              </a:rPr>
              <a:t>Exporting into FBX format</a:t>
            </a:r>
          </a:p>
          <a:p>
            <a:pPr marL="342900" indent="-342900">
              <a:buFont typeface="+mj-lt"/>
              <a:buAutoNum type="arabicPeriod"/>
            </a:pPr>
            <a:r>
              <a:rPr lang="en-US" dirty="0">
                <a:solidFill>
                  <a:schemeClr val="tx1"/>
                </a:solidFill>
                <a:latin typeface="Inter"/>
              </a:rPr>
              <a:t>Technical Drawing</a:t>
            </a:r>
            <a:endParaRPr lang="fr-FR" dirty="0">
              <a:solidFill>
                <a:schemeClr val="tx1"/>
              </a:solidFill>
              <a:latin typeface="Inter"/>
            </a:endParaRPr>
          </a:p>
        </p:txBody>
      </p:sp>
      <p:sp>
        <p:nvSpPr>
          <p:cNvPr id="11" name="Rectangle 10">
            <a:extLst>
              <a:ext uri="{FF2B5EF4-FFF2-40B4-BE49-F238E27FC236}">
                <a16:creationId xmlns:a16="http://schemas.microsoft.com/office/drawing/2014/main" id="{ECBE24C0-40C7-F976-241D-6F2D7D47DEE6}"/>
              </a:ext>
            </a:extLst>
          </p:cNvPr>
          <p:cNvSpPr/>
          <p:nvPr/>
        </p:nvSpPr>
        <p:spPr>
          <a:xfrm>
            <a:off x="41564" y="-20782"/>
            <a:ext cx="14620009" cy="8250382"/>
          </a:xfrm>
          <a:custGeom>
            <a:avLst/>
            <a:gdLst>
              <a:gd name="connsiteX0" fmla="*/ 0 w 8021782"/>
              <a:gd name="connsiteY0" fmla="*/ 0 h 8229600"/>
              <a:gd name="connsiteX1" fmla="*/ 8021782 w 8021782"/>
              <a:gd name="connsiteY1" fmla="*/ 0 h 8229600"/>
              <a:gd name="connsiteX2" fmla="*/ 8021782 w 8021782"/>
              <a:gd name="connsiteY2" fmla="*/ 8229600 h 8229600"/>
              <a:gd name="connsiteX3" fmla="*/ 0 w 8021782"/>
              <a:gd name="connsiteY3" fmla="*/ 8229600 h 8229600"/>
              <a:gd name="connsiteX4" fmla="*/ 0 w 8021782"/>
              <a:gd name="connsiteY4" fmla="*/ 0 h 8229600"/>
              <a:gd name="connsiteX0" fmla="*/ 4229100 w 8021782"/>
              <a:gd name="connsiteY0" fmla="*/ 3969327 h 8229600"/>
              <a:gd name="connsiteX1" fmla="*/ 8021782 w 8021782"/>
              <a:gd name="connsiteY1" fmla="*/ 0 h 8229600"/>
              <a:gd name="connsiteX2" fmla="*/ 8021782 w 8021782"/>
              <a:gd name="connsiteY2" fmla="*/ 8229600 h 8229600"/>
              <a:gd name="connsiteX3" fmla="*/ 0 w 8021782"/>
              <a:gd name="connsiteY3" fmla="*/ 8229600 h 8229600"/>
              <a:gd name="connsiteX4" fmla="*/ 4229100 w 8021782"/>
              <a:gd name="connsiteY4" fmla="*/ 3969327 h 8229600"/>
              <a:gd name="connsiteX0" fmla="*/ 10796154 w 14588836"/>
              <a:gd name="connsiteY0" fmla="*/ 3969327 h 8229600"/>
              <a:gd name="connsiteX1" fmla="*/ 14588836 w 14588836"/>
              <a:gd name="connsiteY1" fmla="*/ 0 h 8229600"/>
              <a:gd name="connsiteX2" fmla="*/ 14588836 w 14588836"/>
              <a:gd name="connsiteY2" fmla="*/ 8229600 h 8229600"/>
              <a:gd name="connsiteX3" fmla="*/ 0 w 14588836"/>
              <a:gd name="connsiteY3" fmla="*/ 8198427 h 8229600"/>
              <a:gd name="connsiteX4" fmla="*/ 10796154 w 14588836"/>
              <a:gd name="connsiteY4" fmla="*/ 3969327 h 8229600"/>
              <a:gd name="connsiteX0" fmla="*/ 7834745 w 14588836"/>
              <a:gd name="connsiteY0" fmla="*/ 3896591 h 8229600"/>
              <a:gd name="connsiteX1" fmla="*/ 14588836 w 14588836"/>
              <a:gd name="connsiteY1" fmla="*/ 0 h 8229600"/>
              <a:gd name="connsiteX2" fmla="*/ 14588836 w 14588836"/>
              <a:gd name="connsiteY2" fmla="*/ 8229600 h 8229600"/>
              <a:gd name="connsiteX3" fmla="*/ 0 w 14588836"/>
              <a:gd name="connsiteY3" fmla="*/ 8198427 h 8229600"/>
              <a:gd name="connsiteX4" fmla="*/ 7834745 w 14588836"/>
              <a:gd name="connsiteY4" fmla="*/ 3896591 h 8229600"/>
              <a:gd name="connsiteX0" fmla="*/ 7834745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834745 w 14620009"/>
              <a:gd name="connsiteY4" fmla="*/ 3917373 h 8250382"/>
              <a:gd name="connsiteX0" fmla="*/ 7834745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834745 w 14620009"/>
              <a:gd name="connsiteY4" fmla="*/ 3917373 h 8250382"/>
              <a:gd name="connsiteX0" fmla="*/ 7793181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793181 w 14620009"/>
              <a:gd name="connsiteY4" fmla="*/ 3917373 h 8250382"/>
              <a:gd name="connsiteX0" fmla="*/ 7793181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793181 w 14620009"/>
              <a:gd name="connsiteY4" fmla="*/ 3917373 h 8250382"/>
              <a:gd name="connsiteX0" fmla="*/ 7793181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793181 w 14620009"/>
              <a:gd name="connsiteY4" fmla="*/ 3917373 h 8250382"/>
              <a:gd name="connsiteX0" fmla="*/ 7793181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793181 w 14620009"/>
              <a:gd name="connsiteY4" fmla="*/ 3917373 h 8250382"/>
              <a:gd name="connsiteX0" fmla="*/ 7148944 w 14620009"/>
              <a:gd name="connsiteY0" fmla="*/ 4083627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148944 w 14620009"/>
              <a:gd name="connsiteY4" fmla="*/ 4083627 h 825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0009" h="8250382">
                <a:moveTo>
                  <a:pt x="7148944" y="4083627"/>
                </a:moveTo>
                <a:cubicBezTo>
                  <a:pt x="8849591" y="2902527"/>
                  <a:pt x="10238509" y="48491"/>
                  <a:pt x="14620009" y="0"/>
                </a:cubicBezTo>
                <a:lnTo>
                  <a:pt x="14588836" y="8250382"/>
                </a:lnTo>
                <a:lnTo>
                  <a:pt x="0" y="8219209"/>
                </a:lnTo>
                <a:cubicBezTo>
                  <a:pt x="2597727" y="6785264"/>
                  <a:pt x="4894117" y="5912427"/>
                  <a:pt x="7148944" y="4083627"/>
                </a:cubicBezTo>
                <a:close/>
              </a:path>
            </a:pathLst>
          </a:cu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 0">
            <a:extLst>
              <a:ext uri="{FF2B5EF4-FFF2-40B4-BE49-F238E27FC236}">
                <a16:creationId xmlns:a16="http://schemas.microsoft.com/office/drawing/2014/main" id="{B20BC3C3-3BF0-045D-83FE-F3FE954CDF57}"/>
              </a:ext>
            </a:extLst>
          </p:cNvPr>
          <p:cNvSpPr/>
          <p:nvPr/>
        </p:nvSpPr>
        <p:spPr>
          <a:xfrm>
            <a:off x="736997" y="580073"/>
            <a:ext cx="7540466" cy="658058"/>
          </a:xfrm>
          <a:prstGeom prst="rect">
            <a:avLst/>
          </a:prstGeom>
          <a:noFill/>
          <a:ln/>
        </p:spPr>
        <p:txBody>
          <a:bodyPr wrap="none" lIns="0" tIns="0" rIns="0" bIns="0" rtlCol="0" anchor="t"/>
          <a:lstStyle/>
          <a:p>
            <a:pPr marL="0" indent="0">
              <a:lnSpc>
                <a:spcPts val="5150"/>
              </a:lnSpc>
              <a:buNone/>
            </a:pPr>
            <a:r>
              <a:rPr lang="en-US" sz="4100" b="1" kern="0" spc="-124" dirty="0">
                <a:solidFill>
                  <a:srgbClr val="000000"/>
                </a:solidFill>
                <a:latin typeface="Inter" pitchFamily="34" charset="0"/>
                <a:ea typeface="Inter" pitchFamily="34" charset="-122"/>
                <a:cs typeface="Inter" pitchFamily="34" charset="-120"/>
              </a:rPr>
              <a:t>Our Workflow for Rendering</a:t>
            </a:r>
            <a:endParaRPr lang="en-US" sz="4100" dirty="0"/>
          </a:p>
        </p:txBody>
      </p:sp>
      <p:pic>
        <p:nvPicPr>
          <p:cNvPr id="4" name="Picture 3" descr="A blue and black logo&#10;&#10;Description automatically generated">
            <a:extLst>
              <a:ext uri="{FF2B5EF4-FFF2-40B4-BE49-F238E27FC236}">
                <a16:creationId xmlns:a16="http://schemas.microsoft.com/office/drawing/2014/main" id="{4A4877D0-9C7B-7422-C209-D72CD93DE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2600" y="2527589"/>
            <a:ext cx="2722418" cy="731650"/>
          </a:xfrm>
          <a:prstGeom prst="rect">
            <a:avLst/>
          </a:prstGeom>
        </p:spPr>
      </p:pic>
      <p:pic>
        <p:nvPicPr>
          <p:cNvPr id="6" name="Picture 5" descr="A logo of a computer program&#10;&#10;Description automatically generated">
            <a:extLst>
              <a:ext uri="{FF2B5EF4-FFF2-40B4-BE49-F238E27FC236}">
                <a16:creationId xmlns:a16="http://schemas.microsoft.com/office/drawing/2014/main" id="{F66A1851-9305-F53D-BEB2-0E37375B6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948" y="2021032"/>
            <a:ext cx="1975121" cy="2093768"/>
          </a:xfrm>
          <a:prstGeom prst="rect">
            <a:avLst/>
          </a:prstGeom>
          <a:effectLst>
            <a:glow>
              <a:schemeClr val="accent1">
                <a:alpha val="40000"/>
              </a:schemeClr>
            </a:glow>
          </a:effectLst>
          <a:scene3d>
            <a:camera prst="orthographicFront"/>
            <a:lightRig rig="threePt" dir="t"/>
          </a:scene3d>
          <a:sp3d>
            <a:bevelT w="139700" prst="cross"/>
          </a:sp3d>
        </p:spPr>
      </p:pic>
      <p:sp>
        <p:nvSpPr>
          <p:cNvPr id="7" name="Arrow: Striped Right 6">
            <a:extLst>
              <a:ext uri="{FF2B5EF4-FFF2-40B4-BE49-F238E27FC236}">
                <a16:creationId xmlns:a16="http://schemas.microsoft.com/office/drawing/2014/main" id="{D208644D-DEE4-3CC1-4A1D-2286683379AF}"/>
              </a:ext>
            </a:extLst>
          </p:cNvPr>
          <p:cNvSpPr/>
          <p:nvPr/>
        </p:nvSpPr>
        <p:spPr>
          <a:xfrm>
            <a:off x="5197393" y="2893414"/>
            <a:ext cx="1870363" cy="5403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1AD7B9-24B6-DF1F-850F-DD89204B4652}"/>
              </a:ext>
            </a:extLst>
          </p:cNvPr>
          <p:cNvSpPr/>
          <p:nvPr/>
        </p:nvSpPr>
        <p:spPr>
          <a:xfrm>
            <a:off x="9154391" y="3737265"/>
            <a:ext cx="4007427" cy="23414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endParaRPr lang="en-US" dirty="0">
              <a:solidFill>
                <a:schemeClr val="tx1"/>
              </a:solidFill>
              <a:latin typeface="Inter"/>
            </a:endParaRPr>
          </a:p>
          <a:p>
            <a:pPr marL="342900" indent="-342900">
              <a:buFont typeface="+mj-lt"/>
              <a:buAutoNum type="arabicPeriod"/>
            </a:pPr>
            <a:r>
              <a:rPr lang="en-US" dirty="0">
                <a:solidFill>
                  <a:schemeClr val="tx1"/>
                </a:solidFill>
                <a:latin typeface="Inter"/>
              </a:rPr>
              <a:t>Import into FBX</a:t>
            </a:r>
          </a:p>
          <a:p>
            <a:pPr marL="342900" indent="-342900">
              <a:buFont typeface="+mj-lt"/>
              <a:buAutoNum type="arabicPeriod"/>
            </a:pPr>
            <a:r>
              <a:rPr lang="en-US" dirty="0">
                <a:solidFill>
                  <a:schemeClr val="tx1"/>
                </a:solidFill>
                <a:latin typeface="Inter"/>
              </a:rPr>
              <a:t>3D modeling</a:t>
            </a:r>
          </a:p>
          <a:p>
            <a:pPr marL="342900" indent="-342900">
              <a:buFont typeface="+mj-lt"/>
              <a:buAutoNum type="arabicPeriod"/>
            </a:pPr>
            <a:r>
              <a:rPr lang="en-US" dirty="0">
                <a:solidFill>
                  <a:schemeClr val="tx1"/>
                </a:solidFill>
                <a:latin typeface="Inter"/>
              </a:rPr>
              <a:t> Assembly</a:t>
            </a:r>
          </a:p>
          <a:p>
            <a:pPr marL="342900" indent="-342900">
              <a:buFont typeface="+mj-lt"/>
              <a:buAutoNum type="arabicPeriod"/>
            </a:pPr>
            <a:r>
              <a:rPr lang="en-US" dirty="0">
                <a:solidFill>
                  <a:schemeClr val="tx1"/>
                </a:solidFill>
                <a:latin typeface="Inter"/>
              </a:rPr>
              <a:t> Texturing (color)</a:t>
            </a:r>
          </a:p>
          <a:p>
            <a:pPr marL="342900" indent="-342900">
              <a:buFont typeface="+mj-lt"/>
              <a:buAutoNum type="arabicPeriod"/>
            </a:pPr>
            <a:r>
              <a:rPr lang="en-US" dirty="0">
                <a:solidFill>
                  <a:schemeClr val="tx1"/>
                </a:solidFill>
                <a:latin typeface="Inter"/>
              </a:rPr>
              <a:t>Advance Animation</a:t>
            </a:r>
          </a:p>
          <a:p>
            <a:pPr marL="342900" indent="-342900">
              <a:buFont typeface="+mj-lt"/>
              <a:buAutoNum type="arabicPeriod"/>
            </a:pPr>
            <a:r>
              <a:rPr lang="en-US" dirty="0">
                <a:solidFill>
                  <a:schemeClr val="tx1"/>
                </a:solidFill>
                <a:latin typeface="Inter"/>
              </a:rPr>
              <a:t>Lighting</a:t>
            </a:r>
          </a:p>
          <a:p>
            <a:pPr marL="342900" indent="-342900">
              <a:buFont typeface="+mj-lt"/>
              <a:buAutoNum type="arabicPeriod"/>
            </a:pPr>
            <a:r>
              <a:rPr lang="en-US" dirty="0">
                <a:solidFill>
                  <a:schemeClr val="tx1"/>
                </a:solidFill>
                <a:latin typeface="Inter"/>
              </a:rPr>
              <a:t>Rendering</a:t>
            </a:r>
            <a:endParaRPr lang="fr-FR" dirty="0">
              <a:solidFill>
                <a:schemeClr val="tx1"/>
              </a:solidFill>
              <a:latin typeface="Inter"/>
            </a:endParaRPr>
          </a:p>
        </p:txBody>
      </p:sp>
    </p:spTree>
    <p:extLst>
      <p:ext uri="{BB962C8B-B14F-4D97-AF65-F5344CB8AC3E}">
        <p14:creationId xmlns:p14="http://schemas.microsoft.com/office/powerpoint/2010/main" val="792977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569C7-35B3-8C41-DD86-D1414A28F1A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8B02292-43B3-5D8B-04E6-0B6655691AE2}"/>
              </a:ext>
            </a:extLst>
          </p:cNvPr>
          <p:cNvSpPr/>
          <p:nvPr/>
        </p:nvSpPr>
        <p:spPr>
          <a:xfrm>
            <a:off x="322118" y="4488873"/>
            <a:ext cx="3906982" cy="15898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latin typeface="Inter"/>
              </a:rPr>
              <a:t>3D modeling</a:t>
            </a:r>
          </a:p>
          <a:p>
            <a:pPr marL="342900" indent="-342900">
              <a:buFont typeface="+mj-lt"/>
              <a:buAutoNum type="arabicPeriod"/>
            </a:pPr>
            <a:r>
              <a:rPr lang="en-US" dirty="0">
                <a:solidFill>
                  <a:schemeClr val="tx1"/>
                </a:solidFill>
                <a:latin typeface="Inter"/>
              </a:rPr>
              <a:t> Assembly</a:t>
            </a:r>
          </a:p>
          <a:p>
            <a:pPr marL="342900" indent="-342900">
              <a:buFont typeface="+mj-lt"/>
              <a:buAutoNum type="arabicPeriod"/>
            </a:pPr>
            <a:r>
              <a:rPr lang="en-US" dirty="0">
                <a:solidFill>
                  <a:schemeClr val="tx1"/>
                </a:solidFill>
                <a:latin typeface="Inter"/>
              </a:rPr>
              <a:t>Technical Drawing</a:t>
            </a:r>
          </a:p>
          <a:p>
            <a:pPr marL="342900" indent="-342900">
              <a:buFont typeface="+mj-lt"/>
              <a:buAutoNum type="arabicPeriod"/>
            </a:pPr>
            <a:r>
              <a:rPr lang="en-US" dirty="0">
                <a:solidFill>
                  <a:schemeClr val="tx1"/>
                </a:solidFill>
                <a:latin typeface="Inter"/>
              </a:rPr>
              <a:t>Export to STL</a:t>
            </a:r>
            <a:endParaRPr lang="fr-FR" dirty="0">
              <a:solidFill>
                <a:schemeClr val="tx1"/>
              </a:solidFill>
              <a:latin typeface="Inter"/>
            </a:endParaRPr>
          </a:p>
        </p:txBody>
      </p:sp>
      <p:sp>
        <p:nvSpPr>
          <p:cNvPr id="11" name="Rectangle 10">
            <a:extLst>
              <a:ext uri="{FF2B5EF4-FFF2-40B4-BE49-F238E27FC236}">
                <a16:creationId xmlns:a16="http://schemas.microsoft.com/office/drawing/2014/main" id="{6C5CB73A-76F5-5DC7-BB79-111477E32C33}"/>
              </a:ext>
            </a:extLst>
          </p:cNvPr>
          <p:cNvSpPr/>
          <p:nvPr/>
        </p:nvSpPr>
        <p:spPr>
          <a:xfrm>
            <a:off x="41564" y="-20782"/>
            <a:ext cx="14620009" cy="8250382"/>
          </a:xfrm>
          <a:custGeom>
            <a:avLst/>
            <a:gdLst>
              <a:gd name="connsiteX0" fmla="*/ 0 w 8021782"/>
              <a:gd name="connsiteY0" fmla="*/ 0 h 8229600"/>
              <a:gd name="connsiteX1" fmla="*/ 8021782 w 8021782"/>
              <a:gd name="connsiteY1" fmla="*/ 0 h 8229600"/>
              <a:gd name="connsiteX2" fmla="*/ 8021782 w 8021782"/>
              <a:gd name="connsiteY2" fmla="*/ 8229600 h 8229600"/>
              <a:gd name="connsiteX3" fmla="*/ 0 w 8021782"/>
              <a:gd name="connsiteY3" fmla="*/ 8229600 h 8229600"/>
              <a:gd name="connsiteX4" fmla="*/ 0 w 8021782"/>
              <a:gd name="connsiteY4" fmla="*/ 0 h 8229600"/>
              <a:gd name="connsiteX0" fmla="*/ 4229100 w 8021782"/>
              <a:gd name="connsiteY0" fmla="*/ 3969327 h 8229600"/>
              <a:gd name="connsiteX1" fmla="*/ 8021782 w 8021782"/>
              <a:gd name="connsiteY1" fmla="*/ 0 h 8229600"/>
              <a:gd name="connsiteX2" fmla="*/ 8021782 w 8021782"/>
              <a:gd name="connsiteY2" fmla="*/ 8229600 h 8229600"/>
              <a:gd name="connsiteX3" fmla="*/ 0 w 8021782"/>
              <a:gd name="connsiteY3" fmla="*/ 8229600 h 8229600"/>
              <a:gd name="connsiteX4" fmla="*/ 4229100 w 8021782"/>
              <a:gd name="connsiteY4" fmla="*/ 3969327 h 8229600"/>
              <a:gd name="connsiteX0" fmla="*/ 10796154 w 14588836"/>
              <a:gd name="connsiteY0" fmla="*/ 3969327 h 8229600"/>
              <a:gd name="connsiteX1" fmla="*/ 14588836 w 14588836"/>
              <a:gd name="connsiteY1" fmla="*/ 0 h 8229600"/>
              <a:gd name="connsiteX2" fmla="*/ 14588836 w 14588836"/>
              <a:gd name="connsiteY2" fmla="*/ 8229600 h 8229600"/>
              <a:gd name="connsiteX3" fmla="*/ 0 w 14588836"/>
              <a:gd name="connsiteY3" fmla="*/ 8198427 h 8229600"/>
              <a:gd name="connsiteX4" fmla="*/ 10796154 w 14588836"/>
              <a:gd name="connsiteY4" fmla="*/ 3969327 h 8229600"/>
              <a:gd name="connsiteX0" fmla="*/ 7834745 w 14588836"/>
              <a:gd name="connsiteY0" fmla="*/ 3896591 h 8229600"/>
              <a:gd name="connsiteX1" fmla="*/ 14588836 w 14588836"/>
              <a:gd name="connsiteY1" fmla="*/ 0 h 8229600"/>
              <a:gd name="connsiteX2" fmla="*/ 14588836 w 14588836"/>
              <a:gd name="connsiteY2" fmla="*/ 8229600 h 8229600"/>
              <a:gd name="connsiteX3" fmla="*/ 0 w 14588836"/>
              <a:gd name="connsiteY3" fmla="*/ 8198427 h 8229600"/>
              <a:gd name="connsiteX4" fmla="*/ 7834745 w 14588836"/>
              <a:gd name="connsiteY4" fmla="*/ 3896591 h 8229600"/>
              <a:gd name="connsiteX0" fmla="*/ 7834745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834745 w 14620009"/>
              <a:gd name="connsiteY4" fmla="*/ 3917373 h 8250382"/>
              <a:gd name="connsiteX0" fmla="*/ 7834745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834745 w 14620009"/>
              <a:gd name="connsiteY4" fmla="*/ 3917373 h 8250382"/>
              <a:gd name="connsiteX0" fmla="*/ 7793181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793181 w 14620009"/>
              <a:gd name="connsiteY4" fmla="*/ 3917373 h 8250382"/>
              <a:gd name="connsiteX0" fmla="*/ 7793181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793181 w 14620009"/>
              <a:gd name="connsiteY4" fmla="*/ 3917373 h 8250382"/>
              <a:gd name="connsiteX0" fmla="*/ 7793181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793181 w 14620009"/>
              <a:gd name="connsiteY4" fmla="*/ 3917373 h 8250382"/>
              <a:gd name="connsiteX0" fmla="*/ 7793181 w 14620009"/>
              <a:gd name="connsiteY0" fmla="*/ 3917373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793181 w 14620009"/>
              <a:gd name="connsiteY4" fmla="*/ 3917373 h 8250382"/>
              <a:gd name="connsiteX0" fmla="*/ 7148944 w 14620009"/>
              <a:gd name="connsiteY0" fmla="*/ 4083627 h 8250382"/>
              <a:gd name="connsiteX1" fmla="*/ 14620009 w 14620009"/>
              <a:gd name="connsiteY1" fmla="*/ 0 h 8250382"/>
              <a:gd name="connsiteX2" fmla="*/ 14588836 w 14620009"/>
              <a:gd name="connsiteY2" fmla="*/ 8250382 h 8250382"/>
              <a:gd name="connsiteX3" fmla="*/ 0 w 14620009"/>
              <a:gd name="connsiteY3" fmla="*/ 8219209 h 8250382"/>
              <a:gd name="connsiteX4" fmla="*/ 7148944 w 14620009"/>
              <a:gd name="connsiteY4" fmla="*/ 4083627 h 825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0009" h="8250382">
                <a:moveTo>
                  <a:pt x="7148944" y="4083627"/>
                </a:moveTo>
                <a:cubicBezTo>
                  <a:pt x="8849591" y="2902527"/>
                  <a:pt x="10238509" y="48491"/>
                  <a:pt x="14620009" y="0"/>
                </a:cubicBezTo>
                <a:lnTo>
                  <a:pt x="14588836" y="8250382"/>
                </a:lnTo>
                <a:lnTo>
                  <a:pt x="0" y="8219209"/>
                </a:lnTo>
                <a:cubicBezTo>
                  <a:pt x="2597727" y="6785264"/>
                  <a:pt x="4894117" y="5912427"/>
                  <a:pt x="7148944" y="4083627"/>
                </a:cubicBezTo>
                <a:close/>
              </a:path>
            </a:pathLst>
          </a:cu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 0">
            <a:extLst>
              <a:ext uri="{FF2B5EF4-FFF2-40B4-BE49-F238E27FC236}">
                <a16:creationId xmlns:a16="http://schemas.microsoft.com/office/drawing/2014/main" id="{F9185158-5585-4256-48BC-964156E3D1BC}"/>
              </a:ext>
            </a:extLst>
          </p:cNvPr>
          <p:cNvSpPr/>
          <p:nvPr/>
        </p:nvSpPr>
        <p:spPr>
          <a:xfrm>
            <a:off x="736997" y="580073"/>
            <a:ext cx="7540466" cy="658058"/>
          </a:xfrm>
          <a:prstGeom prst="rect">
            <a:avLst/>
          </a:prstGeom>
          <a:noFill/>
          <a:ln/>
        </p:spPr>
        <p:txBody>
          <a:bodyPr wrap="none" lIns="0" tIns="0" rIns="0" bIns="0" rtlCol="0" anchor="t"/>
          <a:lstStyle/>
          <a:p>
            <a:pPr marL="0" indent="0">
              <a:lnSpc>
                <a:spcPts val="5150"/>
              </a:lnSpc>
              <a:buNone/>
            </a:pPr>
            <a:r>
              <a:rPr lang="en-US" sz="4100" b="1" kern="0" spc="-124" dirty="0">
                <a:solidFill>
                  <a:srgbClr val="000000"/>
                </a:solidFill>
                <a:latin typeface="Inter" pitchFamily="34" charset="0"/>
                <a:ea typeface="Inter" pitchFamily="34" charset="-122"/>
                <a:cs typeface="Inter" pitchFamily="34" charset="-120"/>
              </a:rPr>
              <a:t>Our Workflow 3D Printing</a:t>
            </a:r>
            <a:endParaRPr lang="en-US" sz="4100" dirty="0"/>
          </a:p>
        </p:txBody>
      </p:sp>
      <p:pic>
        <p:nvPicPr>
          <p:cNvPr id="6" name="Picture 5" descr="A logo of a computer program&#10;&#10;Description automatically generated">
            <a:extLst>
              <a:ext uri="{FF2B5EF4-FFF2-40B4-BE49-F238E27FC236}">
                <a16:creationId xmlns:a16="http://schemas.microsoft.com/office/drawing/2014/main" id="{7902F46B-9039-0BE2-0652-F31D70FB1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948" y="2021032"/>
            <a:ext cx="1975121" cy="2093768"/>
          </a:xfrm>
          <a:prstGeom prst="rect">
            <a:avLst/>
          </a:prstGeom>
          <a:effectLst>
            <a:glow>
              <a:schemeClr val="accent1">
                <a:alpha val="40000"/>
              </a:schemeClr>
            </a:glow>
          </a:effectLst>
          <a:scene3d>
            <a:camera prst="orthographicFront"/>
            <a:lightRig rig="threePt" dir="t"/>
          </a:scene3d>
          <a:sp3d>
            <a:bevelT w="139700" prst="cross"/>
          </a:sp3d>
        </p:spPr>
      </p:pic>
      <p:sp>
        <p:nvSpPr>
          <p:cNvPr id="7" name="Arrow: Striped Right 6">
            <a:extLst>
              <a:ext uri="{FF2B5EF4-FFF2-40B4-BE49-F238E27FC236}">
                <a16:creationId xmlns:a16="http://schemas.microsoft.com/office/drawing/2014/main" id="{297FA9AD-8D87-A1C1-2267-D9D04DEC882B}"/>
              </a:ext>
            </a:extLst>
          </p:cNvPr>
          <p:cNvSpPr/>
          <p:nvPr/>
        </p:nvSpPr>
        <p:spPr>
          <a:xfrm>
            <a:off x="5197393" y="2893414"/>
            <a:ext cx="1870363" cy="5403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759C3D7-28F3-4423-1B2F-66DAF44C7D3A}"/>
              </a:ext>
            </a:extLst>
          </p:cNvPr>
          <p:cNvSpPr/>
          <p:nvPr/>
        </p:nvSpPr>
        <p:spPr>
          <a:xfrm>
            <a:off x="9154391" y="3737265"/>
            <a:ext cx="4007427" cy="23414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endParaRPr lang="en-US" dirty="0">
              <a:solidFill>
                <a:schemeClr val="tx1"/>
              </a:solidFill>
              <a:latin typeface="Inter"/>
            </a:endParaRPr>
          </a:p>
          <a:p>
            <a:pPr marL="342900" indent="-342900">
              <a:buFont typeface="+mj-lt"/>
              <a:buAutoNum type="arabicPeriod"/>
            </a:pPr>
            <a:r>
              <a:rPr lang="en-US" dirty="0">
                <a:solidFill>
                  <a:schemeClr val="tx1"/>
                </a:solidFill>
                <a:latin typeface="Inter"/>
              </a:rPr>
              <a:t>Import into STL</a:t>
            </a:r>
          </a:p>
          <a:p>
            <a:pPr marL="342900" indent="-342900">
              <a:buFont typeface="+mj-lt"/>
              <a:buAutoNum type="arabicPeriod"/>
            </a:pPr>
            <a:r>
              <a:rPr lang="en-US" dirty="0">
                <a:solidFill>
                  <a:schemeClr val="tx1"/>
                </a:solidFill>
                <a:latin typeface="Inter"/>
              </a:rPr>
              <a:t>Choose 3D printer</a:t>
            </a:r>
          </a:p>
          <a:p>
            <a:pPr marL="342900" indent="-342900">
              <a:buFont typeface="+mj-lt"/>
              <a:buAutoNum type="arabicPeriod"/>
            </a:pPr>
            <a:r>
              <a:rPr lang="en-US" dirty="0">
                <a:solidFill>
                  <a:schemeClr val="tx1"/>
                </a:solidFill>
                <a:latin typeface="Inter"/>
              </a:rPr>
              <a:t>Setting Optimization</a:t>
            </a:r>
          </a:p>
          <a:p>
            <a:pPr marL="342900" indent="-342900">
              <a:buFont typeface="+mj-lt"/>
              <a:buAutoNum type="arabicPeriod"/>
            </a:pPr>
            <a:r>
              <a:rPr lang="en-US" dirty="0">
                <a:solidFill>
                  <a:schemeClr val="tx1"/>
                </a:solidFill>
                <a:latin typeface="Inter"/>
              </a:rPr>
              <a:t> Export into GCODE</a:t>
            </a:r>
          </a:p>
        </p:txBody>
      </p:sp>
      <p:pic>
        <p:nvPicPr>
          <p:cNvPr id="9" name="Picture 8" descr="A logo with a black background&#10;&#10;Description automatically generated">
            <a:extLst>
              <a:ext uri="{FF2B5EF4-FFF2-40B4-BE49-F238E27FC236}">
                <a16:creationId xmlns:a16="http://schemas.microsoft.com/office/drawing/2014/main" id="{765002A8-6A33-F763-26BA-0147AF7B2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391" y="2021032"/>
            <a:ext cx="2847975" cy="1600200"/>
          </a:xfrm>
          <a:prstGeom prst="rect">
            <a:avLst/>
          </a:prstGeom>
        </p:spPr>
      </p:pic>
    </p:spTree>
    <p:extLst>
      <p:ext uri="{BB962C8B-B14F-4D97-AF65-F5344CB8AC3E}">
        <p14:creationId xmlns:p14="http://schemas.microsoft.com/office/powerpoint/2010/main" val="2524777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D3E3B7A2-A9FC-A37A-39AA-76A0AA4668E3}"/>
              </a:ext>
            </a:extLst>
          </p:cNvPr>
          <p:cNvSpPr/>
          <p:nvPr/>
        </p:nvSpPr>
        <p:spPr>
          <a:xfrm>
            <a:off x="864037" y="4296847"/>
            <a:ext cx="10442734"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pitchFamily="34" charset="0"/>
                <a:ea typeface="Inter" pitchFamily="34" charset="-122"/>
                <a:cs typeface="Inter" pitchFamily="34" charset="-120"/>
              </a:rPr>
              <a:t>Conclusion and Future Learning Path</a:t>
            </a:r>
            <a:endParaRPr lang="en-US" sz="4850" dirty="0"/>
          </a:p>
        </p:txBody>
      </p:sp>
      <p:sp>
        <p:nvSpPr>
          <p:cNvPr id="4" name="Text 1">
            <a:extLst>
              <a:ext uri="{FF2B5EF4-FFF2-40B4-BE49-F238E27FC236}">
                <a16:creationId xmlns:a16="http://schemas.microsoft.com/office/drawing/2014/main" id="{7E858AA6-8203-DEDE-FBB2-FE63FA65FAA7}"/>
              </a:ext>
            </a:extLst>
          </p:cNvPr>
          <p:cNvSpPr/>
          <p:nvPr/>
        </p:nvSpPr>
        <p:spPr>
          <a:xfrm>
            <a:off x="864037" y="5438656"/>
            <a:ext cx="12902327"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Fusion 360 is a powerful tool that can be used to create a wide range of 3D designs. By learning Fusion 360, you'll gain valuable skills that are in high demand in various industries. As you continue your learning journey, explore specializations in product design, simulation, or manufacturing, and consider pursuing career opportunities in engineering, product development, manufacturing, or freelance design work but Fusion it’s not the only software we will learn.</a:t>
            </a:r>
            <a:endParaRPr lang="en-US" sz="1900" dirty="0"/>
          </a:p>
        </p:txBody>
      </p:sp>
      <p:sp>
        <p:nvSpPr>
          <p:cNvPr id="5" name="Rectangle 4">
            <a:extLst>
              <a:ext uri="{FF2B5EF4-FFF2-40B4-BE49-F238E27FC236}">
                <a16:creationId xmlns:a16="http://schemas.microsoft.com/office/drawing/2014/main" id="{5A3C9377-A964-37DF-EC2F-F7BE98251BB0}"/>
              </a:ext>
            </a:extLst>
          </p:cNvPr>
          <p:cNvSpPr/>
          <p:nvPr/>
        </p:nvSpPr>
        <p:spPr>
          <a:xfrm>
            <a:off x="12850238" y="7744182"/>
            <a:ext cx="1692613" cy="485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3AFDDF26-A489-5BE3-71A5-ED784421DB66}"/>
              </a:ext>
            </a:extLst>
          </p:cNvPr>
          <p:cNvPicPr>
            <a:picLocks noChangeAspect="1"/>
          </p:cNvPicPr>
          <p:nvPr/>
        </p:nvPicPr>
        <p:blipFill>
          <a:blip r:embed="rId2"/>
          <a:srcRect t="22680"/>
          <a:stretch/>
        </p:blipFill>
        <p:spPr>
          <a:xfrm>
            <a:off x="0" y="0"/>
            <a:ext cx="14630400" cy="41276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00853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555FAF7D-7C79-3DAB-C703-1E051A829753}"/>
              </a:ext>
            </a:extLst>
          </p:cNvPr>
          <p:cNvPicPr>
            <a:picLocks noChangeAspect="1"/>
          </p:cNvPicPr>
          <p:nvPr/>
        </p:nvPicPr>
        <p:blipFill>
          <a:blip r:embed="rId2"/>
          <a:srcRect/>
          <a:stretch/>
        </p:blipFill>
        <p:spPr>
          <a:xfrm>
            <a:off x="4826461" y="132993"/>
            <a:ext cx="5104641" cy="3249215"/>
          </a:xfrm>
          <a:prstGeom prst="rect">
            <a:avLst/>
          </a:prstGeom>
        </p:spPr>
      </p:pic>
      <p:sp>
        <p:nvSpPr>
          <p:cNvPr id="3" name="Text 0">
            <a:extLst>
              <a:ext uri="{FF2B5EF4-FFF2-40B4-BE49-F238E27FC236}">
                <a16:creationId xmlns:a16="http://schemas.microsoft.com/office/drawing/2014/main" id="{6C1FFCBC-1A76-6B20-1809-D6B525BC8EA6}"/>
              </a:ext>
            </a:extLst>
          </p:cNvPr>
          <p:cNvSpPr/>
          <p:nvPr/>
        </p:nvSpPr>
        <p:spPr>
          <a:xfrm>
            <a:off x="776168" y="3382208"/>
            <a:ext cx="6475452" cy="693063"/>
          </a:xfrm>
          <a:prstGeom prst="rect">
            <a:avLst/>
          </a:prstGeom>
          <a:noFill/>
          <a:ln/>
        </p:spPr>
        <p:txBody>
          <a:bodyPr wrap="none" lIns="0" tIns="0" rIns="0" bIns="0" rtlCol="0" anchor="t"/>
          <a:lstStyle/>
          <a:p>
            <a:pPr marL="0" indent="0">
              <a:lnSpc>
                <a:spcPts val="5450"/>
              </a:lnSpc>
              <a:buNone/>
            </a:pPr>
            <a:r>
              <a:rPr lang="en-US" sz="4350" b="1" kern="0" spc="-131" dirty="0">
                <a:solidFill>
                  <a:srgbClr val="000000"/>
                </a:solidFill>
                <a:latin typeface="Inter" pitchFamily="34" charset="0"/>
                <a:ea typeface="Inter" pitchFamily="34" charset="-122"/>
                <a:cs typeface="Inter" pitchFamily="34" charset="-120"/>
              </a:rPr>
              <a:t>Introduction to 3D Design</a:t>
            </a:r>
            <a:endParaRPr lang="en-US" sz="4350" dirty="0"/>
          </a:p>
        </p:txBody>
      </p:sp>
      <p:sp>
        <p:nvSpPr>
          <p:cNvPr id="4" name="Shape 1">
            <a:extLst>
              <a:ext uri="{FF2B5EF4-FFF2-40B4-BE49-F238E27FC236}">
                <a16:creationId xmlns:a16="http://schemas.microsoft.com/office/drawing/2014/main" id="{332ACC4F-1451-D0D7-6219-1ED3B688EB18}"/>
              </a:ext>
            </a:extLst>
          </p:cNvPr>
          <p:cNvSpPr/>
          <p:nvPr/>
        </p:nvSpPr>
        <p:spPr>
          <a:xfrm>
            <a:off x="776168" y="4657368"/>
            <a:ext cx="498991" cy="498991"/>
          </a:xfrm>
          <a:prstGeom prst="roundRect">
            <a:avLst>
              <a:gd name="adj" fmla="val 18668"/>
            </a:avLst>
          </a:prstGeom>
          <a:solidFill>
            <a:srgbClr val="DADBF1"/>
          </a:solidFill>
          <a:ln w="7620">
            <a:solidFill>
              <a:srgbClr val="C0C1D7"/>
            </a:solidFill>
            <a:prstDash val="solid"/>
          </a:ln>
        </p:spPr>
      </p:sp>
      <p:sp>
        <p:nvSpPr>
          <p:cNvPr id="5" name="Text 2">
            <a:extLst>
              <a:ext uri="{FF2B5EF4-FFF2-40B4-BE49-F238E27FC236}">
                <a16:creationId xmlns:a16="http://schemas.microsoft.com/office/drawing/2014/main" id="{DD1734A8-13ED-8CC6-76B7-FC9F86B8057F}"/>
              </a:ext>
            </a:extLst>
          </p:cNvPr>
          <p:cNvSpPr/>
          <p:nvPr/>
        </p:nvSpPr>
        <p:spPr>
          <a:xfrm>
            <a:off x="958929" y="4740473"/>
            <a:ext cx="133469" cy="332661"/>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pitchFamily="34" charset="0"/>
                <a:ea typeface="Inter" pitchFamily="34" charset="-122"/>
                <a:cs typeface="Inter" pitchFamily="34" charset="-120"/>
              </a:rPr>
              <a:t>1</a:t>
            </a:r>
            <a:endParaRPr lang="en-US" sz="2600" dirty="0"/>
          </a:p>
        </p:txBody>
      </p:sp>
      <p:sp>
        <p:nvSpPr>
          <p:cNvPr id="6" name="Text 3">
            <a:extLst>
              <a:ext uri="{FF2B5EF4-FFF2-40B4-BE49-F238E27FC236}">
                <a16:creationId xmlns:a16="http://schemas.microsoft.com/office/drawing/2014/main" id="{1ADCD345-8B3A-8738-EAFD-9529EAE25E88}"/>
              </a:ext>
            </a:extLst>
          </p:cNvPr>
          <p:cNvSpPr/>
          <p:nvPr/>
        </p:nvSpPr>
        <p:spPr>
          <a:xfrm>
            <a:off x="1496854" y="4657368"/>
            <a:ext cx="2772370" cy="346591"/>
          </a:xfrm>
          <a:prstGeom prst="rect">
            <a:avLst/>
          </a:prstGeom>
          <a:noFill/>
          <a:ln/>
        </p:spPr>
        <p:txBody>
          <a:bodyPr wrap="none" lIns="0" tIns="0" rIns="0" bIns="0" rtlCol="0" anchor="t"/>
          <a:lstStyle/>
          <a:p>
            <a:pPr marL="0" indent="0">
              <a:lnSpc>
                <a:spcPts val="2700"/>
              </a:lnSpc>
              <a:buNone/>
            </a:pPr>
            <a:r>
              <a:rPr lang="en-US" sz="2150" b="1" kern="0" spc="-65" dirty="0">
                <a:solidFill>
                  <a:srgbClr val="272525"/>
                </a:solidFill>
                <a:latin typeface="Inter" pitchFamily="34" charset="0"/>
                <a:ea typeface="Inter" pitchFamily="34" charset="-122"/>
                <a:cs typeface="Inter" pitchFamily="34" charset="-120"/>
              </a:rPr>
              <a:t>Definition</a:t>
            </a:r>
            <a:endParaRPr lang="en-US" sz="2150" dirty="0"/>
          </a:p>
        </p:txBody>
      </p:sp>
      <p:sp>
        <p:nvSpPr>
          <p:cNvPr id="7" name="Text 4">
            <a:extLst>
              <a:ext uri="{FF2B5EF4-FFF2-40B4-BE49-F238E27FC236}">
                <a16:creationId xmlns:a16="http://schemas.microsoft.com/office/drawing/2014/main" id="{DEFE0854-8E4F-D6D6-91F8-A04F4CACBD14}"/>
              </a:ext>
            </a:extLst>
          </p:cNvPr>
          <p:cNvSpPr/>
          <p:nvPr/>
        </p:nvSpPr>
        <p:spPr>
          <a:xfrm>
            <a:off x="1496854" y="5136952"/>
            <a:ext cx="3490912" cy="1774031"/>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Inter" pitchFamily="34" charset="0"/>
                <a:ea typeface="Inter" pitchFamily="34" charset="-122"/>
                <a:cs typeface="Inter" pitchFamily="34" charset="-120"/>
              </a:rPr>
              <a:t>3D design is the process of creating three-dimensional models of objects, environments, or characters using specialized software.</a:t>
            </a:r>
            <a:endParaRPr lang="en-US" sz="1700" dirty="0"/>
          </a:p>
        </p:txBody>
      </p:sp>
      <p:sp>
        <p:nvSpPr>
          <p:cNvPr id="8" name="Shape 5">
            <a:extLst>
              <a:ext uri="{FF2B5EF4-FFF2-40B4-BE49-F238E27FC236}">
                <a16:creationId xmlns:a16="http://schemas.microsoft.com/office/drawing/2014/main" id="{5DBB6D32-D58A-2C35-EA5D-6170A5209368}"/>
              </a:ext>
            </a:extLst>
          </p:cNvPr>
          <p:cNvSpPr/>
          <p:nvPr/>
        </p:nvSpPr>
        <p:spPr>
          <a:xfrm>
            <a:off x="5209461" y="4657368"/>
            <a:ext cx="498991" cy="498991"/>
          </a:xfrm>
          <a:prstGeom prst="roundRect">
            <a:avLst>
              <a:gd name="adj" fmla="val 18668"/>
            </a:avLst>
          </a:prstGeom>
          <a:solidFill>
            <a:srgbClr val="DADBF1"/>
          </a:solidFill>
          <a:ln w="7620">
            <a:solidFill>
              <a:srgbClr val="C0C1D7"/>
            </a:solidFill>
            <a:prstDash val="solid"/>
          </a:ln>
        </p:spPr>
      </p:sp>
      <p:sp>
        <p:nvSpPr>
          <p:cNvPr id="9" name="Text 6">
            <a:extLst>
              <a:ext uri="{FF2B5EF4-FFF2-40B4-BE49-F238E27FC236}">
                <a16:creationId xmlns:a16="http://schemas.microsoft.com/office/drawing/2014/main" id="{CC065089-AE49-6554-39CB-27F11BAD60BA}"/>
              </a:ext>
            </a:extLst>
          </p:cNvPr>
          <p:cNvSpPr/>
          <p:nvPr/>
        </p:nvSpPr>
        <p:spPr>
          <a:xfrm>
            <a:off x="5359122" y="4740473"/>
            <a:ext cx="199549" cy="332661"/>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pitchFamily="34" charset="0"/>
                <a:ea typeface="Inter" pitchFamily="34" charset="-122"/>
                <a:cs typeface="Inter" pitchFamily="34" charset="-120"/>
              </a:rPr>
              <a:t>2</a:t>
            </a:r>
            <a:endParaRPr lang="en-US" sz="2600" dirty="0"/>
          </a:p>
        </p:txBody>
      </p:sp>
      <p:sp>
        <p:nvSpPr>
          <p:cNvPr id="10" name="Text 7">
            <a:extLst>
              <a:ext uri="{FF2B5EF4-FFF2-40B4-BE49-F238E27FC236}">
                <a16:creationId xmlns:a16="http://schemas.microsoft.com/office/drawing/2014/main" id="{A4289CA5-1FE3-FD50-DCC5-41E7A35E9910}"/>
              </a:ext>
            </a:extLst>
          </p:cNvPr>
          <p:cNvSpPr/>
          <p:nvPr/>
        </p:nvSpPr>
        <p:spPr>
          <a:xfrm>
            <a:off x="5930146" y="4657368"/>
            <a:ext cx="2772370" cy="346591"/>
          </a:xfrm>
          <a:prstGeom prst="rect">
            <a:avLst/>
          </a:prstGeom>
          <a:noFill/>
          <a:ln/>
        </p:spPr>
        <p:txBody>
          <a:bodyPr wrap="none" lIns="0" tIns="0" rIns="0" bIns="0" rtlCol="0" anchor="t"/>
          <a:lstStyle/>
          <a:p>
            <a:pPr marL="0" indent="0">
              <a:lnSpc>
                <a:spcPts val="2700"/>
              </a:lnSpc>
              <a:buNone/>
            </a:pPr>
            <a:r>
              <a:rPr lang="en-US" sz="2150" b="1" kern="0" spc="-65" dirty="0">
                <a:solidFill>
                  <a:srgbClr val="272525"/>
                </a:solidFill>
                <a:latin typeface="Inter" pitchFamily="34" charset="0"/>
                <a:ea typeface="Inter" pitchFamily="34" charset="-122"/>
                <a:cs typeface="Inter" pitchFamily="34" charset="-120"/>
              </a:rPr>
              <a:t>Brief History</a:t>
            </a:r>
            <a:endParaRPr lang="en-US" sz="2150" dirty="0"/>
          </a:p>
        </p:txBody>
      </p:sp>
      <p:sp>
        <p:nvSpPr>
          <p:cNvPr id="11" name="Text 8">
            <a:extLst>
              <a:ext uri="{FF2B5EF4-FFF2-40B4-BE49-F238E27FC236}">
                <a16:creationId xmlns:a16="http://schemas.microsoft.com/office/drawing/2014/main" id="{ECCF8DF4-56B1-A7C1-4192-CC3258DC6772}"/>
              </a:ext>
            </a:extLst>
          </p:cNvPr>
          <p:cNvSpPr/>
          <p:nvPr/>
        </p:nvSpPr>
        <p:spPr>
          <a:xfrm>
            <a:off x="5930146" y="5136952"/>
            <a:ext cx="3490912" cy="1774031"/>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Inter" pitchFamily="34" charset="0"/>
                <a:ea typeface="Inter" pitchFamily="34" charset="-122"/>
                <a:cs typeface="Inter" pitchFamily="34" charset="-120"/>
              </a:rPr>
              <a:t>From early computer graphics to modern CGI (Computer-Generated Imagery), 3D design has evolved significantly, revolutionizing various industries.</a:t>
            </a:r>
            <a:endParaRPr lang="en-US" sz="1700" dirty="0"/>
          </a:p>
        </p:txBody>
      </p:sp>
      <p:sp>
        <p:nvSpPr>
          <p:cNvPr id="12" name="Shape 9">
            <a:extLst>
              <a:ext uri="{FF2B5EF4-FFF2-40B4-BE49-F238E27FC236}">
                <a16:creationId xmlns:a16="http://schemas.microsoft.com/office/drawing/2014/main" id="{19C15FE3-FFF3-A9B2-985C-B3C6AB00C1C6}"/>
              </a:ext>
            </a:extLst>
          </p:cNvPr>
          <p:cNvSpPr/>
          <p:nvPr/>
        </p:nvSpPr>
        <p:spPr>
          <a:xfrm>
            <a:off x="9642753" y="4657368"/>
            <a:ext cx="498991" cy="498991"/>
          </a:xfrm>
          <a:prstGeom prst="roundRect">
            <a:avLst>
              <a:gd name="adj" fmla="val 18668"/>
            </a:avLst>
          </a:prstGeom>
          <a:solidFill>
            <a:srgbClr val="DADBF1"/>
          </a:solidFill>
          <a:ln w="7620">
            <a:solidFill>
              <a:srgbClr val="C0C1D7"/>
            </a:solidFill>
            <a:prstDash val="solid"/>
          </a:ln>
        </p:spPr>
      </p:sp>
      <p:sp>
        <p:nvSpPr>
          <p:cNvPr id="13" name="Text 10">
            <a:extLst>
              <a:ext uri="{FF2B5EF4-FFF2-40B4-BE49-F238E27FC236}">
                <a16:creationId xmlns:a16="http://schemas.microsoft.com/office/drawing/2014/main" id="{6F33731A-FEBE-008E-CDCC-D63549986C8F}"/>
              </a:ext>
            </a:extLst>
          </p:cNvPr>
          <p:cNvSpPr/>
          <p:nvPr/>
        </p:nvSpPr>
        <p:spPr>
          <a:xfrm>
            <a:off x="9789795" y="4740473"/>
            <a:ext cx="204787" cy="332661"/>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pitchFamily="34" charset="0"/>
                <a:ea typeface="Inter" pitchFamily="34" charset="-122"/>
                <a:cs typeface="Inter" pitchFamily="34" charset="-120"/>
              </a:rPr>
              <a:t>3</a:t>
            </a:r>
            <a:endParaRPr lang="en-US" sz="2600" dirty="0"/>
          </a:p>
        </p:txBody>
      </p:sp>
      <p:sp>
        <p:nvSpPr>
          <p:cNvPr id="14" name="Text 11">
            <a:extLst>
              <a:ext uri="{FF2B5EF4-FFF2-40B4-BE49-F238E27FC236}">
                <a16:creationId xmlns:a16="http://schemas.microsoft.com/office/drawing/2014/main" id="{5BBF15EC-2D16-4A49-47BB-B19A6C920F39}"/>
              </a:ext>
            </a:extLst>
          </p:cNvPr>
          <p:cNvSpPr/>
          <p:nvPr/>
        </p:nvSpPr>
        <p:spPr>
          <a:xfrm>
            <a:off x="10363438" y="4657368"/>
            <a:ext cx="2772370" cy="346591"/>
          </a:xfrm>
          <a:prstGeom prst="rect">
            <a:avLst/>
          </a:prstGeom>
          <a:noFill/>
          <a:ln/>
        </p:spPr>
        <p:txBody>
          <a:bodyPr wrap="none" lIns="0" tIns="0" rIns="0" bIns="0" rtlCol="0" anchor="t"/>
          <a:lstStyle/>
          <a:p>
            <a:pPr marL="0" indent="0">
              <a:lnSpc>
                <a:spcPts val="2700"/>
              </a:lnSpc>
              <a:buNone/>
            </a:pPr>
            <a:r>
              <a:rPr lang="en-US" sz="2150" b="1" kern="0" spc="-65" dirty="0">
                <a:solidFill>
                  <a:srgbClr val="272525"/>
                </a:solidFill>
                <a:latin typeface="Inter" pitchFamily="34" charset="0"/>
                <a:ea typeface="Inter" pitchFamily="34" charset="-122"/>
                <a:cs typeface="Inter" pitchFamily="34" charset="-120"/>
              </a:rPr>
              <a:t>Applications</a:t>
            </a:r>
            <a:endParaRPr lang="en-US" sz="2150" dirty="0"/>
          </a:p>
        </p:txBody>
      </p:sp>
      <p:sp>
        <p:nvSpPr>
          <p:cNvPr id="15" name="Text 12">
            <a:extLst>
              <a:ext uri="{FF2B5EF4-FFF2-40B4-BE49-F238E27FC236}">
                <a16:creationId xmlns:a16="http://schemas.microsoft.com/office/drawing/2014/main" id="{B1CEE1D0-558C-0022-A047-33A004F0A562}"/>
              </a:ext>
            </a:extLst>
          </p:cNvPr>
          <p:cNvSpPr/>
          <p:nvPr/>
        </p:nvSpPr>
        <p:spPr>
          <a:xfrm>
            <a:off x="10363438" y="5136952"/>
            <a:ext cx="3490912" cy="2483644"/>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Inter" pitchFamily="34" charset="0"/>
                <a:ea typeface="Inter" pitchFamily="34" charset="-122"/>
                <a:cs typeface="Inter" pitchFamily="34" charset="-120"/>
              </a:rPr>
              <a:t>3D design has numerous applications, including film and animation, gaming, architecture and engineering, product design and manufacturing, and aerospace and automotive industries.</a:t>
            </a:r>
            <a:endParaRPr lang="en-US" sz="1700" dirty="0"/>
          </a:p>
        </p:txBody>
      </p:sp>
    </p:spTree>
    <p:extLst>
      <p:ext uri="{BB962C8B-B14F-4D97-AF65-F5344CB8AC3E}">
        <p14:creationId xmlns:p14="http://schemas.microsoft.com/office/powerpoint/2010/main" val="84141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BE330B7-B81E-8E24-1A71-F37B696F7487}"/>
              </a:ext>
            </a:extLst>
          </p:cNvPr>
          <p:cNvSpPr/>
          <p:nvPr/>
        </p:nvSpPr>
        <p:spPr>
          <a:xfrm>
            <a:off x="828794" y="1020485"/>
            <a:ext cx="12473345" cy="739973"/>
          </a:xfrm>
          <a:prstGeom prst="rect">
            <a:avLst/>
          </a:prstGeom>
          <a:noFill/>
          <a:ln/>
        </p:spPr>
        <p:txBody>
          <a:bodyPr wrap="none" lIns="0" tIns="0" rIns="0" bIns="0" rtlCol="0" anchor="t"/>
          <a:lstStyle/>
          <a:p>
            <a:pPr marL="0" indent="0">
              <a:lnSpc>
                <a:spcPts val="5800"/>
              </a:lnSpc>
              <a:buNone/>
            </a:pPr>
            <a:r>
              <a:rPr lang="en-US" sz="4650" b="1" kern="0" spc="-140" dirty="0">
                <a:solidFill>
                  <a:srgbClr val="000000"/>
                </a:solidFill>
                <a:latin typeface="Inter" pitchFamily="34" charset="0"/>
                <a:ea typeface="Inter" pitchFamily="34" charset="-122"/>
                <a:cs typeface="Inter" pitchFamily="34" charset="-120"/>
              </a:rPr>
              <a:t>Introduction to Different Types of 3D Software</a:t>
            </a:r>
            <a:endParaRPr lang="en-US" sz="4650" dirty="0"/>
          </a:p>
        </p:txBody>
      </p:sp>
      <p:sp>
        <p:nvSpPr>
          <p:cNvPr id="3" name="Text 1">
            <a:extLst>
              <a:ext uri="{FF2B5EF4-FFF2-40B4-BE49-F238E27FC236}">
                <a16:creationId xmlns:a16="http://schemas.microsoft.com/office/drawing/2014/main" id="{7C96C390-4184-E827-6F5A-259320E591C5}"/>
              </a:ext>
            </a:extLst>
          </p:cNvPr>
          <p:cNvSpPr/>
          <p:nvPr/>
        </p:nvSpPr>
        <p:spPr>
          <a:xfrm>
            <a:off x="828794" y="2352318"/>
            <a:ext cx="2960013" cy="369927"/>
          </a:xfrm>
          <a:prstGeom prst="rect">
            <a:avLst/>
          </a:prstGeom>
          <a:noFill/>
          <a:ln/>
        </p:spPr>
        <p:txBody>
          <a:bodyPr wrap="none" lIns="0" tIns="0" rIns="0" bIns="0" rtlCol="0" anchor="t"/>
          <a:lstStyle/>
          <a:p>
            <a:pPr marL="0" indent="0">
              <a:lnSpc>
                <a:spcPts val="2900"/>
              </a:lnSpc>
              <a:buNone/>
            </a:pPr>
            <a:r>
              <a:rPr lang="en-US" sz="2300" b="1" kern="0" spc="-70" dirty="0">
                <a:solidFill>
                  <a:srgbClr val="000000"/>
                </a:solidFill>
                <a:latin typeface="Inter" pitchFamily="34" charset="0"/>
                <a:ea typeface="Inter" pitchFamily="34" charset="-122"/>
                <a:cs typeface="Inter" pitchFamily="34" charset="-120"/>
              </a:rPr>
              <a:t>CAD Software</a:t>
            </a:r>
            <a:endParaRPr lang="en-US" sz="2300" dirty="0"/>
          </a:p>
        </p:txBody>
      </p:sp>
      <p:sp>
        <p:nvSpPr>
          <p:cNvPr id="4" name="Text 2">
            <a:extLst>
              <a:ext uri="{FF2B5EF4-FFF2-40B4-BE49-F238E27FC236}">
                <a16:creationId xmlns:a16="http://schemas.microsoft.com/office/drawing/2014/main" id="{040DFDF9-BA1F-72EF-4E7A-D7A6FAEFB114}"/>
              </a:ext>
            </a:extLst>
          </p:cNvPr>
          <p:cNvSpPr/>
          <p:nvPr/>
        </p:nvSpPr>
        <p:spPr>
          <a:xfrm>
            <a:off x="828794" y="2958941"/>
            <a:ext cx="3938588" cy="2651998"/>
          </a:xfrm>
          <a:prstGeom prst="rect">
            <a:avLst/>
          </a:prstGeom>
          <a:noFill/>
          <a:ln/>
        </p:spPr>
        <p:txBody>
          <a:bodyPr wrap="square" lIns="0" tIns="0" rIns="0" bIns="0" rtlCol="0" anchor="t"/>
          <a:lstStyle/>
          <a:p>
            <a:pPr marL="0" indent="0">
              <a:lnSpc>
                <a:spcPts val="2950"/>
              </a:lnSpc>
              <a:buNone/>
            </a:pPr>
            <a:r>
              <a:rPr lang="en-US" sz="1850" kern="0" spc="-37" dirty="0">
                <a:solidFill>
                  <a:srgbClr val="272525"/>
                </a:solidFill>
                <a:latin typeface="Inter" pitchFamily="34" charset="0"/>
                <a:ea typeface="Inter" pitchFamily="34" charset="-122"/>
                <a:cs typeface="Inter" pitchFamily="34" charset="-120"/>
              </a:rPr>
              <a:t>CAD (Computer-Aided Design) software is primarily used for designing mechanical parts, industrial products, and precise engineering models. It's ideal for creating technical designs with strict dimensional accuracy.</a:t>
            </a:r>
            <a:endParaRPr lang="en-US" sz="1850" dirty="0"/>
          </a:p>
        </p:txBody>
      </p:sp>
      <p:sp>
        <p:nvSpPr>
          <p:cNvPr id="5" name="Text 3">
            <a:extLst>
              <a:ext uri="{FF2B5EF4-FFF2-40B4-BE49-F238E27FC236}">
                <a16:creationId xmlns:a16="http://schemas.microsoft.com/office/drawing/2014/main" id="{0A47F08A-363D-5B45-3146-F1960E58A0C1}"/>
              </a:ext>
            </a:extLst>
          </p:cNvPr>
          <p:cNvSpPr/>
          <p:nvPr/>
        </p:nvSpPr>
        <p:spPr>
          <a:xfrm>
            <a:off x="1207532" y="5823942"/>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Fusion 360</a:t>
            </a:r>
            <a:endParaRPr lang="en-US" sz="1850" dirty="0"/>
          </a:p>
        </p:txBody>
      </p:sp>
      <p:sp>
        <p:nvSpPr>
          <p:cNvPr id="6" name="Text 4">
            <a:extLst>
              <a:ext uri="{FF2B5EF4-FFF2-40B4-BE49-F238E27FC236}">
                <a16:creationId xmlns:a16="http://schemas.microsoft.com/office/drawing/2014/main" id="{4E12D490-E97D-3C89-0B75-17D589898FA0}"/>
              </a:ext>
            </a:extLst>
          </p:cNvPr>
          <p:cNvSpPr/>
          <p:nvPr/>
        </p:nvSpPr>
        <p:spPr>
          <a:xfrm>
            <a:off x="1207532" y="6285667"/>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SolidWorks</a:t>
            </a:r>
            <a:endParaRPr lang="en-US" sz="1850" dirty="0"/>
          </a:p>
        </p:txBody>
      </p:sp>
      <p:sp>
        <p:nvSpPr>
          <p:cNvPr id="7" name="Text 5">
            <a:extLst>
              <a:ext uri="{FF2B5EF4-FFF2-40B4-BE49-F238E27FC236}">
                <a16:creationId xmlns:a16="http://schemas.microsoft.com/office/drawing/2014/main" id="{E48B8D3A-3023-452C-D6A5-2B61085462A5}"/>
              </a:ext>
            </a:extLst>
          </p:cNvPr>
          <p:cNvSpPr/>
          <p:nvPr/>
        </p:nvSpPr>
        <p:spPr>
          <a:xfrm>
            <a:off x="1207532" y="6747391"/>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AutoCAD</a:t>
            </a:r>
          </a:p>
          <a:p>
            <a:pPr marL="342900" indent="-342900" algn="l">
              <a:lnSpc>
                <a:spcPts val="2950"/>
              </a:lnSpc>
              <a:buSzPct val="100000"/>
              <a:buChar char="•"/>
            </a:pPr>
            <a:r>
              <a:rPr lang="en-US" sz="1850" kern="0" spc="-37" dirty="0">
                <a:solidFill>
                  <a:srgbClr val="272525"/>
                </a:solidFill>
                <a:latin typeface="Inter" pitchFamily="34" charset="0"/>
                <a:ea typeface="Inter" pitchFamily="34" charset="-122"/>
              </a:rPr>
              <a:t> Catia</a:t>
            </a:r>
          </a:p>
          <a:p>
            <a:pPr marL="342900" indent="-342900" algn="l">
              <a:lnSpc>
                <a:spcPts val="2950"/>
              </a:lnSpc>
              <a:buSzPct val="100000"/>
              <a:buChar char="•"/>
            </a:pPr>
            <a:r>
              <a:rPr lang="en-US" sz="1850" kern="0" spc="-37" dirty="0">
                <a:solidFill>
                  <a:srgbClr val="272525"/>
                </a:solidFill>
                <a:latin typeface="Inter" pitchFamily="34" charset="0"/>
                <a:ea typeface="Inter" pitchFamily="34" charset="-122"/>
              </a:rPr>
              <a:t>SketchUp</a:t>
            </a:r>
            <a:endParaRPr lang="en-US" sz="1850" dirty="0"/>
          </a:p>
        </p:txBody>
      </p:sp>
      <p:sp>
        <p:nvSpPr>
          <p:cNvPr id="8" name="Text 6">
            <a:extLst>
              <a:ext uri="{FF2B5EF4-FFF2-40B4-BE49-F238E27FC236}">
                <a16:creationId xmlns:a16="http://schemas.microsoft.com/office/drawing/2014/main" id="{E0113E9A-47CD-6EF4-FA3D-84FC45723989}"/>
              </a:ext>
            </a:extLst>
          </p:cNvPr>
          <p:cNvSpPr/>
          <p:nvPr/>
        </p:nvSpPr>
        <p:spPr>
          <a:xfrm>
            <a:off x="5352693" y="2352318"/>
            <a:ext cx="2960013" cy="369927"/>
          </a:xfrm>
          <a:prstGeom prst="rect">
            <a:avLst/>
          </a:prstGeom>
          <a:noFill/>
          <a:ln/>
        </p:spPr>
        <p:txBody>
          <a:bodyPr wrap="none" lIns="0" tIns="0" rIns="0" bIns="0" rtlCol="0" anchor="t"/>
          <a:lstStyle/>
          <a:p>
            <a:pPr marL="0" indent="0">
              <a:lnSpc>
                <a:spcPts val="2900"/>
              </a:lnSpc>
              <a:buNone/>
            </a:pPr>
            <a:r>
              <a:rPr lang="en-US" sz="2300" b="1" kern="0" spc="-70" dirty="0">
                <a:solidFill>
                  <a:srgbClr val="000000"/>
                </a:solidFill>
                <a:latin typeface="Inter" pitchFamily="34" charset="0"/>
                <a:ea typeface="Inter" pitchFamily="34" charset="-122"/>
                <a:cs typeface="Inter" pitchFamily="34" charset="-120"/>
              </a:rPr>
              <a:t>Sculpting Software</a:t>
            </a:r>
            <a:endParaRPr lang="en-US" sz="2300" dirty="0"/>
          </a:p>
        </p:txBody>
      </p:sp>
      <p:sp>
        <p:nvSpPr>
          <p:cNvPr id="9" name="Text 7">
            <a:extLst>
              <a:ext uri="{FF2B5EF4-FFF2-40B4-BE49-F238E27FC236}">
                <a16:creationId xmlns:a16="http://schemas.microsoft.com/office/drawing/2014/main" id="{1574D3EB-DB40-3CA2-FA99-70B9580297FA}"/>
              </a:ext>
            </a:extLst>
          </p:cNvPr>
          <p:cNvSpPr/>
          <p:nvPr/>
        </p:nvSpPr>
        <p:spPr>
          <a:xfrm>
            <a:off x="5352693" y="2958941"/>
            <a:ext cx="3938588" cy="1515428"/>
          </a:xfrm>
          <a:prstGeom prst="rect">
            <a:avLst/>
          </a:prstGeom>
          <a:noFill/>
          <a:ln/>
        </p:spPr>
        <p:txBody>
          <a:bodyPr wrap="square" lIns="0" tIns="0" rIns="0" bIns="0" rtlCol="0" anchor="t"/>
          <a:lstStyle/>
          <a:p>
            <a:pPr marL="0" indent="0">
              <a:lnSpc>
                <a:spcPts val="2950"/>
              </a:lnSpc>
              <a:buNone/>
            </a:pPr>
            <a:r>
              <a:rPr lang="en-US" sz="1850" kern="0" spc="-37" dirty="0">
                <a:solidFill>
                  <a:srgbClr val="272525"/>
                </a:solidFill>
                <a:latin typeface="Inter" pitchFamily="34" charset="0"/>
                <a:ea typeface="Inter" pitchFamily="34" charset="-122"/>
                <a:cs typeface="Inter" pitchFamily="34" charset="-120"/>
              </a:rPr>
              <a:t>Sculpting software is used to create organic, detailed models, often used in character design, animation, or 3D printing of artistic objects.</a:t>
            </a:r>
            <a:endParaRPr lang="en-US" sz="1850" dirty="0"/>
          </a:p>
        </p:txBody>
      </p:sp>
      <p:sp>
        <p:nvSpPr>
          <p:cNvPr id="10" name="Text 8">
            <a:extLst>
              <a:ext uri="{FF2B5EF4-FFF2-40B4-BE49-F238E27FC236}">
                <a16:creationId xmlns:a16="http://schemas.microsoft.com/office/drawing/2014/main" id="{3B39DA6D-5400-F60D-B15A-B837454E3B2B}"/>
              </a:ext>
            </a:extLst>
          </p:cNvPr>
          <p:cNvSpPr/>
          <p:nvPr/>
        </p:nvSpPr>
        <p:spPr>
          <a:xfrm>
            <a:off x="5731431" y="4687372"/>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ZBrush</a:t>
            </a:r>
            <a:endParaRPr lang="en-US" sz="1850" dirty="0"/>
          </a:p>
        </p:txBody>
      </p:sp>
      <p:sp>
        <p:nvSpPr>
          <p:cNvPr id="11" name="Text 9">
            <a:extLst>
              <a:ext uri="{FF2B5EF4-FFF2-40B4-BE49-F238E27FC236}">
                <a16:creationId xmlns:a16="http://schemas.microsoft.com/office/drawing/2014/main" id="{B9D8C358-30C5-EBED-A2EA-4E8563754A2B}"/>
              </a:ext>
            </a:extLst>
          </p:cNvPr>
          <p:cNvSpPr/>
          <p:nvPr/>
        </p:nvSpPr>
        <p:spPr>
          <a:xfrm>
            <a:off x="5731431" y="5149096"/>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Blender (Sculpt Mode)</a:t>
            </a:r>
            <a:endParaRPr lang="en-US" sz="1850" dirty="0"/>
          </a:p>
        </p:txBody>
      </p:sp>
      <p:sp>
        <p:nvSpPr>
          <p:cNvPr id="12" name="Text 10">
            <a:extLst>
              <a:ext uri="{FF2B5EF4-FFF2-40B4-BE49-F238E27FC236}">
                <a16:creationId xmlns:a16="http://schemas.microsoft.com/office/drawing/2014/main" id="{5CBA7117-E93B-6CA7-3FEA-11FAEC182395}"/>
              </a:ext>
            </a:extLst>
          </p:cNvPr>
          <p:cNvSpPr/>
          <p:nvPr/>
        </p:nvSpPr>
        <p:spPr>
          <a:xfrm>
            <a:off x="5731431" y="5610820"/>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Autodesk Mudbox</a:t>
            </a:r>
            <a:endParaRPr lang="en-US" sz="1850" dirty="0"/>
          </a:p>
        </p:txBody>
      </p:sp>
      <p:sp>
        <p:nvSpPr>
          <p:cNvPr id="13" name="Text 11">
            <a:extLst>
              <a:ext uri="{FF2B5EF4-FFF2-40B4-BE49-F238E27FC236}">
                <a16:creationId xmlns:a16="http://schemas.microsoft.com/office/drawing/2014/main" id="{001D88CA-AF16-5294-0082-9C0EF90FD088}"/>
              </a:ext>
            </a:extLst>
          </p:cNvPr>
          <p:cNvSpPr/>
          <p:nvPr/>
        </p:nvSpPr>
        <p:spPr>
          <a:xfrm>
            <a:off x="9876592" y="2352318"/>
            <a:ext cx="3546753" cy="369927"/>
          </a:xfrm>
          <a:prstGeom prst="rect">
            <a:avLst/>
          </a:prstGeom>
          <a:noFill/>
          <a:ln/>
        </p:spPr>
        <p:txBody>
          <a:bodyPr wrap="none" lIns="0" tIns="0" rIns="0" bIns="0" rtlCol="0" anchor="t"/>
          <a:lstStyle/>
          <a:p>
            <a:pPr marL="0" indent="0">
              <a:lnSpc>
                <a:spcPts val="2900"/>
              </a:lnSpc>
              <a:buNone/>
            </a:pPr>
            <a:r>
              <a:rPr lang="en-US" sz="2300" b="1" kern="0" spc="-70" dirty="0">
                <a:solidFill>
                  <a:srgbClr val="000000"/>
                </a:solidFill>
                <a:latin typeface="Inter" pitchFamily="34" charset="0"/>
                <a:ea typeface="Inter" pitchFamily="34" charset="-122"/>
                <a:cs typeface="Inter" pitchFamily="34" charset="-120"/>
              </a:rPr>
              <a:t>Motion Graphics Software</a:t>
            </a:r>
            <a:endParaRPr lang="en-US" sz="2300" dirty="0"/>
          </a:p>
        </p:txBody>
      </p:sp>
      <p:sp>
        <p:nvSpPr>
          <p:cNvPr id="14" name="Text 12">
            <a:extLst>
              <a:ext uri="{FF2B5EF4-FFF2-40B4-BE49-F238E27FC236}">
                <a16:creationId xmlns:a16="http://schemas.microsoft.com/office/drawing/2014/main" id="{CE076C58-FAF3-CE61-3E20-BC1C3A44DA19}"/>
              </a:ext>
            </a:extLst>
          </p:cNvPr>
          <p:cNvSpPr/>
          <p:nvPr/>
        </p:nvSpPr>
        <p:spPr>
          <a:xfrm>
            <a:off x="9876592" y="2958941"/>
            <a:ext cx="3938588" cy="1515428"/>
          </a:xfrm>
          <a:prstGeom prst="rect">
            <a:avLst/>
          </a:prstGeom>
          <a:noFill/>
          <a:ln/>
        </p:spPr>
        <p:txBody>
          <a:bodyPr wrap="square" lIns="0" tIns="0" rIns="0" bIns="0" rtlCol="0" anchor="t"/>
          <a:lstStyle/>
          <a:p>
            <a:pPr marL="0" indent="0">
              <a:lnSpc>
                <a:spcPts val="2950"/>
              </a:lnSpc>
              <a:buNone/>
            </a:pPr>
            <a:r>
              <a:rPr lang="en-US" sz="1850" kern="0" spc="-37" dirty="0">
                <a:solidFill>
                  <a:srgbClr val="272525"/>
                </a:solidFill>
                <a:latin typeface="Inter" pitchFamily="34" charset="0"/>
                <a:ea typeface="Inter" pitchFamily="34" charset="-122"/>
                <a:cs typeface="Inter" pitchFamily="34" charset="-120"/>
              </a:rPr>
              <a:t>Motion graphics software focuses on animation, visual effects (VFX), and dynamic simulations for movies, games, and advertisements.</a:t>
            </a:r>
            <a:endParaRPr lang="en-US" sz="1850" dirty="0"/>
          </a:p>
        </p:txBody>
      </p:sp>
      <p:sp>
        <p:nvSpPr>
          <p:cNvPr id="15" name="Text 13">
            <a:extLst>
              <a:ext uri="{FF2B5EF4-FFF2-40B4-BE49-F238E27FC236}">
                <a16:creationId xmlns:a16="http://schemas.microsoft.com/office/drawing/2014/main" id="{033C82C9-F07D-3BDF-BF12-FFBD7C4780F4}"/>
              </a:ext>
            </a:extLst>
          </p:cNvPr>
          <p:cNvSpPr/>
          <p:nvPr/>
        </p:nvSpPr>
        <p:spPr>
          <a:xfrm>
            <a:off x="10255329" y="4687372"/>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Cinema 4D</a:t>
            </a:r>
            <a:endParaRPr lang="en-US" sz="1850" dirty="0"/>
          </a:p>
        </p:txBody>
      </p:sp>
      <p:sp>
        <p:nvSpPr>
          <p:cNvPr id="16" name="Text 14">
            <a:extLst>
              <a:ext uri="{FF2B5EF4-FFF2-40B4-BE49-F238E27FC236}">
                <a16:creationId xmlns:a16="http://schemas.microsoft.com/office/drawing/2014/main" id="{D7875CE4-952C-B975-9CB0-6024DD114A56}"/>
              </a:ext>
            </a:extLst>
          </p:cNvPr>
          <p:cNvSpPr/>
          <p:nvPr/>
        </p:nvSpPr>
        <p:spPr>
          <a:xfrm>
            <a:off x="10255329" y="5149096"/>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Blender</a:t>
            </a:r>
            <a:endParaRPr lang="en-US" sz="1850" dirty="0"/>
          </a:p>
        </p:txBody>
      </p:sp>
      <p:sp>
        <p:nvSpPr>
          <p:cNvPr id="17" name="Text 15">
            <a:extLst>
              <a:ext uri="{FF2B5EF4-FFF2-40B4-BE49-F238E27FC236}">
                <a16:creationId xmlns:a16="http://schemas.microsoft.com/office/drawing/2014/main" id="{48B550D4-72A3-C532-6B85-C2AFCD193F49}"/>
              </a:ext>
            </a:extLst>
          </p:cNvPr>
          <p:cNvSpPr/>
          <p:nvPr/>
        </p:nvSpPr>
        <p:spPr>
          <a:xfrm>
            <a:off x="10255329" y="5610820"/>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Maya</a:t>
            </a:r>
          </a:p>
          <a:p>
            <a:pPr marL="342900" indent="-342900" algn="l">
              <a:lnSpc>
                <a:spcPts val="2950"/>
              </a:lnSpc>
              <a:buSzPct val="100000"/>
              <a:buChar char="•"/>
            </a:pPr>
            <a:r>
              <a:rPr lang="en-US" sz="1850" kern="0" spc="-37" dirty="0">
                <a:solidFill>
                  <a:srgbClr val="272525"/>
                </a:solidFill>
                <a:latin typeface="Inter" pitchFamily="34" charset="0"/>
                <a:ea typeface="Inter" pitchFamily="34" charset="-122"/>
              </a:rPr>
              <a:t>After Effect</a:t>
            </a:r>
            <a:endParaRPr lang="en-US" sz="1850" dirty="0"/>
          </a:p>
        </p:txBody>
      </p:sp>
      <p:pic>
        <p:nvPicPr>
          <p:cNvPr id="18" name="Picture 17" descr="A logo of a computer program&#10;&#10;Description automatically generated">
            <a:extLst>
              <a:ext uri="{FF2B5EF4-FFF2-40B4-BE49-F238E27FC236}">
                <a16:creationId xmlns:a16="http://schemas.microsoft.com/office/drawing/2014/main" id="{4CC61936-EEFC-1C27-B124-F3C8DB2A55C1}"/>
              </a:ext>
            </a:extLst>
          </p:cNvPr>
          <p:cNvPicPr>
            <a:picLocks noChangeAspect="1"/>
          </p:cNvPicPr>
          <p:nvPr/>
        </p:nvPicPr>
        <p:blipFill>
          <a:blip r:embed="rId2"/>
          <a:stretch>
            <a:fillRect/>
          </a:stretch>
        </p:blipFill>
        <p:spPr>
          <a:xfrm>
            <a:off x="2907944" y="5697752"/>
            <a:ext cx="451482" cy="478603"/>
          </a:xfrm>
          <a:prstGeom prst="rect">
            <a:avLst/>
          </a:prstGeom>
        </p:spPr>
      </p:pic>
      <p:pic>
        <p:nvPicPr>
          <p:cNvPr id="19" name="Picture 18" descr="A red text on a white background&#10;&#10;Description automatically generated">
            <a:extLst>
              <a:ext uri="{FF2B5EF4-FFF2-40B4-BE49-F238E27FC236}">
                <a16:creationId xmlns:a16="http://schemas.microsoft.com/office/drawing/2014/main" id="{D09BCD77-A5C1-238D-36D7-834FC7EEEE77}"/>
              </a:ext>
            </a:extLst>
          </p:cNvPr>
          <p:cNvPicPr>
            <a:picLocks noChangeAspect="1"/>
          </p:cNvPicPr>
          <p:nvPr/>
        </p:nvPicPr>
        <p:blipFill>
          <a:blip r:embed="rId3"/>
          <a:stretch>
            <a:fillRect/>
          </a:stretch>
        </p:blipFill>
        <p:spPr>
          <a:xfrm>
            <a:off x="2733002" y="6246472"/>
            <a:ext cx="1070941" cy="669298"/>
          </a:xfrm>
          <a:prstGeom prst="rect">
            <a:avLst/>
          </a:prstGeom>
        </p:spPr>
      </p:pic>
      <p:pic>
        <p:nvPicPr>
          <p:cNvPr id="20" name="Picture 19" descr="A close up of a sign&#10;&#10;Description automatically generated">
            <a:extLst>
              <a:ext uri="{FF2B5EF4-FFF2-40B4-BE49-F238E27FC236}">
                <a16:creationId xmlns:a16="http://schemas.microsoft.com/office/drawing/2014/main" id="{C71D8FB8-A9FD-4EF4-3399-37D24718FA2D}"/>
              </a:ext>
            </a:extLst>
          </p:cNvPr>
          <p:cNvPicPr>
            <a:picLocks noChangeAspect="1"/>
          </p:cNvPicPr>
          <p:nvPr/>
        </p:nvPicPr>
        <p:blipFill>
          <a:blip r:embed="rId4"/>
          <a:stretch>
            <a:fillRect/>
          </a:stretch>
        </p:blipFill>
        <p:spPr>
          <a:xfrm>
            <a:off x="2733002" y="6848146"/>
            <a:ext cx="965546" cy="300981"/>
          </a:xfrm>
          <a:prstGeom prst="rect">
            <a:avLst/>
          </a:prstGeom>
        </p:spPr>
      </p:pic>
      <p:pic>
        <p:nvPicPr>
          <p:cNvPr id="21" name="Picture 20" descr="A logo with blue and orange letters&#10;&#10;Description automatically generated">
            <a:extLst>
              <a:ext uri="{FF2B5EF4-FFF2-40B4-BE49-F238E27FC236}">
                <a16:creationId xmlns:a16="http://schemas.microsoft.com/office/drawing/2014/main" id="{BAA8868B-4314-AC8E-D8A7-8A71B8A3299E}"/>
              </a:ext>
            </a:extLst>
          </p:cNvPr>
          <p:cNvPicPr>
            <a:picLocks noChangeAspect="1"/>
          </p:cNvPicPr>
          <p:nvPr/>
        </p:nvPicPr>
        <p:blipFill>
          <a:blip r:embed="rId5"/>
          <a:stretch>
            <a:fillRect/>
          </a:stretch>
        </p:blipFill>
        <p:spPr>
          <a:xfrm>
            <a:off x="2838455" y="7227002"/>
            <a:ext cx="613194" cy="397807"/>
          </a:xfrm>
          <a:prstGeom prst="rect">
            <a:avLst/>
          </a:prstGeom>
        </p:spPr>
      </p:pic>
      <p:pic>
        <p:nvPicPr>
          <p:cNvPr id="22" name="Picture 21" descr="A black logo with a person running&#10;&#10;Description automatically generated">
            <a:extLst>
              <a:ext uri="{FF2B5EF4-FFF2-40B4-BE49-F238E27FC236}">
                <a16:creationId xmlns:a16="http://schemas.microsoft.com/office/drawing/2014/main" id="{FE78FCC8-8E4F-A643-D5B0-58A2F546A2E9}"/>
              </a:ext>
            </a:extLst>
          </p:cNvPr>
          <p:cNvPicPr>
            <a:picLocks noChangeAspect="1"/>
          </p:cNvPicPr>
          <p:nvPr/>
        </p:nvPicPr>
        <p:blipFill>
          <a:blip r:embed="rId6"/>
          <a:stretch>
            <a:fillRect/>
          </a:stretch>
        </p:blipFill>
        <p:spPr>
          <a:xfrm>
            <a:off x="7321987" y="4617934"/>
            <a:ext cx="445448" cy="424660"/>
          </a:xfrm>
          <a:prstGeom prst="rect">
            <a:avLst/>
          </a:prstGeom>
        </p:spPr>
      </p:pic>
      <p:pic>
        <p:nvPicPr>
          <p:cNvPr id="23" name="Picture 22" descr="A blue and black logo&#10;&#10;Description automatically generated">
            <a:extLst>
              <a:ext uri="{FF2B5EF4-FFF2-40B4-BE49-F238E27FC236}">
                <a16:creationId xmlns:a16="http://schemas.microsoft.com/office/drawing/2014/main" id="{CCA4D340-2C55-8048-4912-46C6DAA60808}"/>
              </a:ext>
            </a:extLst>
          </p:cNvPr>
          <p:cNvPicPr>
            <a:picLocks noChangeAspect="1"/>
          </p:cNvPicPr>
          <p:nvPr/>
        </p:nvPicPr>
        <p:blipFill>
          <a:blip r:embed="rId7"/>
          <a:stretch>
            <a:fillRect/>
          </a:stretch>
        </p:blipFill>
        <p:spPr>
          <a:xfrm>
            <a:off x="8396832" y="5135667"/>
            <a:ext cx="1376473" cy="369927"/>
          </a:xfrm>
          <a:prstGeom prst="rect">
            <a:avLst/>
          </a:prstGeom>
        </p:spPr>
      </p:pic>
      <p:pic>
        <p:nvPicPr>
          <p:cNvPr id="24" name="Picture 23" descr="A green box with white text&#10;&#10;Description automatically generated">
            <a:extLst>
              <a:ext uri="{FF2B5EF4-FFF2-40B4-BE49-F238E27FC236}">
                <a16:creationId xmlns:a16="http://schemas.microsoft.com/office/drawing/2014/main" id="{169ECAAE-C742-F7E7-99FE-DCB0E527F90D}"/>
              </a:ext>
            </a:extLst>
          </p:cNvPr>
          <p:cNvPicPr>
            <a:picLocks noChangeAspect="1"/>
          </p:cNvPicPr>
          <p:nvPr/>
        </p:nvPicPr>
        <p:blipFill>
          <a:blip r:embed="rId8"/>
          <a:stretch>
            <a:fillRect/>
          </a:stretch>
        </p:blipFill>
        <p:spPr>
          <a:xfrm>
            <a:off x="7895810" y="5631610"/>
            <a:ext cx="900320" cy="900320"/>
          </a:xfrm>
          <a:prstGeom prst="rect">
            <a:avLst/>
          </a:prstGeom>
        </p:spPr>
      </p:pic>
      <p:pic>
        <p:nvPicPr>
          <p:cNvPr id="25" name="Picture 24" descr="A blue and black logo&#10;&#10;Description automatically generated">
            <a:extLst>
              <a:ext uri="{FF2B5EF4-FFF2-40B4-BE49-F238E27FC236}">
                <a16:creationId xmlns:a16="http://schemas.microsoft.com/office/drawing/2014/main" id="{B75A652E-2B1F-DB3E-A77B-54654F7BE146}"/>
              </a:ext>
            </a:extLst>
          </p:cNvPr>
          <p:cNvPicPr>
            <a:picLocks noChangeAspect="1"/>
          </p:cNvPicPr>
          <p:nvPr/>
        </p:nvPicPr>
        <p:blipFill>
          <a:blip r:embed="rId7"/>
          <a:stretch>
            <a:fillRect/>
          </a:stretch>
        </p:blipFill>
        <p:spPr>
          <a:xfrm>
            <a:off x="11544258" y="5280687"/>
            <a:ext cx="1376473" cy="369927"/>
          </a:xfrm>
          <a:prstGeom prst="rect">
            <a:avLst/>
          </a:prstGeom>
        </p:spPr>
      </p:pic>
      <p:pic>
        <p:nvPicPr>
          <p:cNvPr id="26" name="Picture 25" descr="A blue and white logo&#10;&#10;Description automatically generated">
            <a:extLst>
              <a:ext uri="{FF2B5EF4-FFF2-40B4-BE49-F238E27FC236}">
                <a16:creationId xmlns:a16="http://schemas.microsoft.com/office/drawing/2014/main" id="{C5A900BC-E63A-AA6E-D69B-49D4FC14A079}"/>
              </a:ext>
            </a:extLst>
          </p:cNvPr>
          <p:cNvPicPr>
            <a:picLocks noChangeAspect="1"/>
          </p:cNvPicPr>
          <p:nvPr/>
        </p:nvPicPr>
        <p:blipFill>
          <a:blip r:embed="rId9"/>
          <a:stretch>
            <a:fillRect/>
          </a:stretch>
        </p:blipFill>
        <p:spPr>
          <a:xfrm>
            <a:off x="11569225" y="4609107"/>
            <a:ext cx="768979" cy="480612"/>
          </a:xfrm>
          <a:prstGeom prst="rect">
            <a:avLst/>
          </a:prstGeom>
        </p:spPr>
      </p:pic>
      <p:pic>
        <p:nvPicPr>
          <p:cNvPr id="27" name="Picture 26" descr="A logo with a blue square and black text&#10;&#10;Description automatically generated">
            <a:extLst>
              <a:ext uri="{FF2B5EF4-FFF2-40B4-BE49-F238E27FC236}">
                <a16:creationId xmlns:a16="http://schemas.microsoft.com/office/drawing/2014/main" id="{D3E5EA11-23AA-2411-2DEE-740C1020FC6A}"/>
              </a:ext>
            </a:extLst>
          </p:cNvPr>
          <p:cNvPicPr>
            <a:picLocks noChangeAspect="1"/>
          </p:cNvPicPr>
          <p:nvPr/>
        </p:nvPicPr>
        <p:blipFill>
          <a:blip r:embed="rId10"/>
          <a:srcRect t="26482" b="30745"/>
          <a:stretch/>
        </p:blipFill>
        <p:spPr>
          <a:xfrm>
            <a:off x="11569225" y="5697752"/>
            <a:ext cx="1180088" cy="378857"/>
          </a:xfrm>
          <a:prstGeom prst="rect">
            <a:avLst/>
          </a:prstGeom>
        </p:spPr>
      </p:pic>
      <p:pic>
        <p:nvPicPr>
          <p:cNvPr id="28" name="Picture 27" descr="A black text on a white background&#10;&#10;Description automatically generated">
            <a:extLst>
              <a:ext uri="{FF2B5EF4-FFF2-40B4-BE49-F238E27FC236}">
                <a16:creationId xmlns:a16="http://schemas.microsoft.com/office/drawing/2014/main" id="{E3AEFDC5-4624-0F7B-EE97-750003146C7E}"/>
              </a:ext>
            </a:extLst>
          </p:cNvPr>
          <p:cNvPicPr>
            <a:picLocks noChangeAspect="1"/>
          </p:cNvPicPr>
          <p:nvPr/>
        </p:nvPicPr>
        <p:blipFill>
          <a:blip r:embed="rId11"/>
          <a:stretch>
            <a:fillRect/>
          </a:stretch>
        </p:blipFill>
        <p:spPr>
          <a:xfrm>
            <a:off x="2620577" y="7623995"/>
            <a:ext cx="1026215" cy="570119"/>
          </a:xfrm>
          <a:prstGeom prst="rect">
            <a:avLst/>
          </a:prstGeom>
        </p:spPr>
      </p:pic>
      <p:pic>
        <p:nvPicPr>
          <p:cNvPr id="30" name="Picture 29" descr="A blue and black logo&#10;&#10;Description automatically generated">
            <a:extLst>
              <a:ext uri="{FF2B5EF4-FFF2-40B4-BE49-F238E27FC236}">
                <a16:creationId xmlns:a16="http://schemas.microsoft.com/office/drawing/2014/main" id="{410CA288-B91B-7FB8-51CB-08EE7F67F4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70073" y="6257351"/>
            <a:ext cx="559607" cy="545617"/>
          </a:xfrm>
          <a:prstGeom prst="rect">
            <a:avLst/>
          </a:prstGeom>
        </p:spPr>
      </p:pic>
    </p:spTree>
    <p:extLst>
      <p:ext uri="{BB962C8B-B14F-4D97-AF65-F5344CB8AC3E}">
        <p14:creationId xmlns:p14="http://schemas.microsoft.com/office/powerpoint/2010/main" val="913358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B02EE64-319D-45C7-0D2F-98827E4ABE0B}"/>
              </a:ext>
            </a:extLst>
          </p:cNvPr>
          <p:cNvSpPr/>
          <p:nvPr/>
        </p:nvSpPr>
        <p:spPr>
          <a:xfrm>
            <a:off x="828794" y="1020485"/>
            <a:ext cx="12473345" cy="739973"/>
          </a:xfrm>
          <a:prstGeom prst="rect">
            <a:avLst/>
          </a:prstGeom>
          <a:noFill/>
          <a:ln/>
        </p:spPr>
        <p:txBody>
          <a:bodyPr wrap="none" lIns="0" tIns="0" rIns="0" bIns="0" rtlCol="0" anchor="t"/>
          <a:lstStyle/>
          <a:p>
            <a:pPr marL="0" indent="0">
              <a:lnSpc>
                <a:spcPts val="5800"/>
              </a:lnSpc>
              <a:buNone/>
            </a:pPr>
            <a:r>
              <a:rPr lang="en-US" sz="4650" b="1" kern="0" spc="-140" dirty="0">
                <a:solidFill>
                  <a:srgbClr val="000000"/>
                </a:solidFill>
                <a:latin typeface="Inter" pitchFamily="34" charset="0"/>
                <a:ea typeface="Inter" pitchFamily="34" charset="-122"/>
                <a:cs typeface="Inter" pitchFamily="34" charset="-120"/>
              </a:rPr>
              <a:t>Introduction to Different Types of 3D Software</a:t>
            </a:r>
            <a:endParaRPr lang="en-US" sz="4650" dirty="0"/>
          </a:p>
        </p:txBody>
      </p:sp>
      <p:sp>
        <p:nvSpPr>
          <p:cNvPr id="3" name="Text 1">
            <a:extLst>
              <a:ext uri="{FF2B5EF4-FFF2-40B4-BE49-F238E27FC236}">
                <a16:creationId xmlns:a16="http://schemas.microsoft.com/office/drawing/2014/main" id="{D86F9437-3C6A-5EF1-C6B3-811EBC302D8A}"/>
              </a:ext>
            </a:extLst>
          </p:cNvPr>
          <p:cNvSpPr/>
          <p:nvPr/>
        </p:nvSpPr>
        <p:spPr>
          <a:xfrm>
            <a:off x="828794" y="2352318"/>
            <a:ext cx="2960013" cy="369927"/>
          </a:xfrm>
          <a:prstGeom prst="rect">
            <a:avLst/>
          </a:prstGeom>
          <a:noFill/>
          <a:ln/>
        </p:spPr>
        <p:txBody>
          <a:bodyPr wrap="none" lIns="0" tIns="0" rIns="0" bIns="0" rtlCol="0" anchor="t"/>
          <a:lstStyle/>
          <a:p>
            <a:pPr marL="0" indent="0">
              <a:lnSpc>
                <a:spcPts val="2900"/>
              </a:lnSpc>
              <a:buNone/>
            </a:pPr>
            <a:r>
              <a:rPr lang="en-US" sz="2300" b="1" kern="0" spc="-70" dirty="0">
                <a:solidFill>
                  <a:srgbClr val="000000"/>
                </a:solidFill>
                <a:latin typeface="Inter" pitchFamily="34" charset="0"/>
                <a:ea typeface="Inter" pitchFamily="34" charset="-122"/>
                <a:cs typeface="Inter" pitchFamily="34" charset="-120"/>
              </a:rPr>
              <a:t>3D Game Engines</a:t>
            </a:r>
            <a:endParaRPr lang="en-US" sz="2300" dirty="0"/>
          </a:p>
        </p:txBody>
      </p:sp>
      <p:sp>
        <p:nvSpPr>
          <p:cNvPr id="4" name="Text 2">
            <a:extLst>
              <a:ext uri="{FF2B5EF4-FFF2-40B4-BE49-F238E27FC236}">
                <a16:creationId xmlns:a16="http://schemas.microsoft.com/office/drawing/2014/main" id="{A53BE3B9-D30F-9EE5-A841-1A198AA51210}"/>
              </a:ext>
            </a:extLst>
          </p:cNvPr>
          <p:cNvSpPr/>
          <p:nvPr/>
        </p:nvSpPr>
        <p:spPr>
          <a:xfrm>
            <a:off x="828794" y="2958941"/>
            <a:ext cx="3938588" cy="2651998"/>
          </a:xfrm>
          <a:prstGeom prst="rect">
            <a:avLst/>
          </a:prstGeom>
          <a:noFill/>
          <a:ln/>
        </p:spPr>
        <p:txBody>
          <a:bodyPr wrap="square" lIns="0" tIns="0" rIns="0" bIns="0" rtlCol="0" anchor="t"/>
          <a:lstStyle/>
          <a:p>
            <a:pPr marL="0" indent="0">
              <a:lnSpc>
                <a:spcPts val="2950"/>
              </a:lnSpc>
              <a:buNone/>
            </a:pPr>
            <a:r>
              <a:rPr lang="en-US" sz="1850" kern="0" spc="-37" dirty="0">
                <a:solidFill>
                  <a:srgbClr val="272525"/>
                </a:solidFill>
                <a:latin typeface="Inter" pitchFamily="34" charset="0"/>
                <a:ea typeface="Inter" pitchFamily="34" charset="-122"/>
                <a:cs typeface="Inter" pitchFamily="34" charset="-120"/>
              </a:rPr>
              <a:t>Game Engine Software are used to create interactive 3D environments and video games, but also used in architectural, VR, and Simulation. They offering real time rendering, scripting and animation</a:t>
            </a:r>
            <a:endParaRPr lang="en-US" sz="1850" dirty="0"/>
          </a:p>
        </p:txBody>
      </p:sp>
      <p:sp>
        <p:nvSpPr>
          <p:cNvPr id="5" name="Text 3">
            <a:extLst>
              <a:ext uri="{FF2B5EF4-FFF2-40B4-BE49-F238E27FC236}">
                <a16:creationId xmlns:a16="http://schemas.microsoft.com/office/drawing/2014/main" id="{2C7B2FFE-7465-265E-2207-6F1AA7561B8D}"/>
              </a:ext>
            </a:extLst>
          </p:cNvPr>
          <p:cNvSpPr/>
          <p:nvPr/>
        </p:nvSpPr>
        <p:spPr>
          <a:xfrm>
            <a:off x="1207532" y="5823942"/>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Unity</a:t>
            </a:r>
            <a:endParaRPr lang="en-US" sz="1850" dirty="0"/>
          </a:p>
        </p:txBody>
      </p:sp>
      <p:sp>
        <p:nvSpPr>
          <p:cNvPr id="6" name="Text 4">
            <a:extLst>
              <a:ext uri="{FF2B5EF4-FFF2-40B4-BE49-F238E27FC236}">
                <a16:creationId xmlns:a16="http://schemas.microsoft.com/office/drawing/2014/main" id="{4D0564C0-8F0E-E316-4DD6-125BF34DA6AD}"/>
              </a:ext>
            </a:extLst>
          </p:cNvPr>
          <p:cNvSpPr/>
          <p:nvPr/>
        </p:nvSpPr>
        <p:spPr>
          <a:xfrm>
            <a:off x="1207532" y="6285667"/>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Ureal Engine</a:t>
            </a:r>
          </a:p>
          <a:p>
            <a:pPr marL="342900" indent="-342900" algn="l">
              <a:lnSpc>
                <a:spcPts val="2950"/>
              </a:lnSpc>
              <a:buSzPct val="100000"/>
              <a:buChar char="•"/>
            </a:pPr>
            <a:r>
              <a:rPr lang="en-US" sz="1850" kern="0" spc="-37" dirty="0">
                <a:solidFill>
                  <a:srgbClr val="272525"/>
                </a:solidFill>
                <a:latin typeface="Inter" pitchFamily="34" charset="0"/>
                <a:ea typeface="Inter" pitchFamily="34" charset="-122"/>
              </a:rPr>
              <a:t>Godot</a:t>
            </a:r>
          </a:p>
          <a:p>
            <a:pPr marL="342900" indent="-342900" algn="l">
              <a:lnSpc>
                <a:spcPts val="2950"/>
              </a:lnSpc>
              <a:buSzPct val="100000"/>
              <a:buChar char="•"/>
            </a:pPr>
            <a:endParaRPr lang="en-US" sz="1850" dirty="0"/>
          </a:p>
        </p:txBody>
      </p:sp>
      <p:pic>
        <p:nvPicPr>
          <p:cNvPr id="7" name="Picture 6" descr="A black and grey logo&#10;&#10;Description automatically generated">
            <a:extLst>
              <a:ext uri="{FF2B5EF4-FFF2-40B4-BE49-F238E27FC236}">
                <a16:creationId xmlns:a16="http://schemas.microsoft.com/office/drawing/2014/main" id="{9B7E16D5-8A67-F138-FB69-6CE798790383}"/>
              </a:ext>
            </a:extLst>
          </p:cNvPr>
          <p:cNvPicPr>
            <a:picLocks noChangeAspect="1"/>
          </p:cNvPicPr>
          <p:nvPr/>
        </p:nvPicPr>
        <p:blipFill>
          <a:blip r:embed="rId2"/>
          <a:stretch>
            <a:fillRect/>
          </a:stretch>
        </p:blipFill>
        <p:spPr>
          <a:xfrm>
            <a:off x="2519084" y="5711311"/>
            <a:ext cx="936745" cy="526919"/>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ADEC2D7B-9843-A0B8-912E-D982856ABBA2}"/>
              </a:ext>
            </a:extLst>
          </p:cNvPr>
          <p:cNvPicPr>
            <a:picLocks noChangeAspect="1"/>
          </p:cNvPicPr>
          <p:nvPr/>
        </p:nvPicPr>
        <p:blipFill>
          <a:blip r:embed="rId3"/>
          <a:stretch>
            <a:fillRect/>
          </a:stretch>
        </p:blipFill>
        <p:spPr>
          <a:xfrm>
            <a:off x="2987456" y="6202799"/>
            <a:ext cx="525918" cy="429458"/>
          </a:xfrm>
          <a:prstGeom prst="rect">
            <a:avLst/>
          </a:prstGeom>
        </p:spPr>
      </p:pic>
      <p:sp>
        <p:nvSpPr>
          <p:cNvPr id="10" name="Rectangle: Rounded Corners 9">
            <a:extLst>
              <a:ext uri="{FF2B5EF4-FFF2-40B4-BE49-F238E27FC236}">
                <a16:creationId xmlns:a16="http://schemas.microsoft.com/office/drawing/2014/main" id="{120481B8-3D77-E41C-CD76-162B051942B2}"/>
              </a:ext>
            </a:extLst>
          </p:cNvPr>
          <p:cNvSpPr/>
          <p:nvPr/>
        </p:nvSpPr>
        <p:spPr>
          <a:xfrm>
            <a:off x="5268191" y="6664524"/>
            <a:ext cx="3335482"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Those are just some examples</a:t>
            </a:r>
            <a:endParaRPr lang="fr-FR" dirty="0"/>
          </a:p>
          <a:p>
            <a:pPr algn="ctr"/>
            <a:endParaRPr lang="fr-FR" dirty="0"/>
          </a:p>
        </p:txBody>
      </p:sp>
      <p:sp>
        <p:nvSpPr>
          <p:cNvPr id="11" name="Text 1">
            <a:extLst>
              <a:ext uri="{FF2B5EF4-FFF2-40B4-BE49-F238E27FC236}">
                <a16:creationId xmlns:a16="http://schemas.microsoft.com/office/drawing/2014/main" id="{A0F81A5C-E3B6-43A1-BCB4-8EF3A9EAA8AE}"/>
              </a:ext>
            </a:extLst>
          </p:cNvPr>
          <p:cNvSpPr/>
          <p:nvPr/>
        </p:nvSpPr>
        <p:spPr>
          <a:xfrm>
            <a:off x="8815939" y="2537281"/>
            <a:ext cx="2960013" cy="369927"/>
          </a:xfrm>
          <a:prstGeom prst="rect">
            <a:avLst/>
          </a:prstGeom>
          <a:noFill/>
          <a:ln/>
        </p:spPr>
        <p:txBody>
          <a:bodyPr wrap="none" lIns="0" tIns="0" rIns="0" bIns="0" rtlCol="0" anchor="t"/>
          <a:lstStyle/>
          <a:p>
            <a:pPr marL="0" indent="0">
              <a:lnSpc>
                <a:spcPts val="2900"/>
              </a:lnSpc>
              <a:buNone/>
            </a:pPr>
            <a:r>
              <a:rPr lang="en-US" sz="2300" b="1" kern="0" spc="-70" dirty="0">
                <a:solidFill>
                  <a:srgbClr val="000000"/>
                </a:solidFill>
                <a:latin typeface="Inter" pitchFamily="34" charset="0"/>
                <a:ea typeface="Inter" pitchFamily="34" charset="-122"/>
                <a:cs typeface="Inter" pitchFamily="34" charset="-120"/>
              </a:rPr>
              <a:t>Rendering Software</a:t>
            </a:r>
            <a:endParaRPr lang="en-US" sz="2300" dirty="0"/>
          </a:p>
        </p:txBody>
      </p:sp>
      <p:sp>
        <p:nvSpPr>
          <p:cNvPr id="12" name="Text 2">
            <a:extLst>
              <a:ext uri="{FF2B5EF4-FFF2-40B4-BE49-F238E27FC236}">
                <a16:creationId xmlns:a16="http://schemas.microsoft.com/office/drawing/2014/main" id="{5F88B42A-670B-A93C-2009-B941215E1D96}"/>
              </a:ext>
            </a:extLst>
          </p:cNvPr>
          <p:cNvSpPr/>
          <p:nvPr/>
        </p:nvSpPr>
        <p:spPr>
          <a:xfrm>
            <a:off x="8603673" y="3067475"/>
            <a:ext cx="5123152" cy="2651998"/>
          </a:xfrm>
          <a:prstGeom prst="rect">
            <a:avLst/>
          </a:prstGeom>
          <a:noFill/>
          <a:ln/>
        </p:spPr>
        <p:txBody>
          <a:bodyPr wrap="square" lIns="0" tIns="0" rIns="0" bIns="0" rtlCol="0" anchor="t"/>
          <a:lstStyle/>
          <a:p>
            <a:pPr marL="0" indent="0">
              <a:lnSpc>
                <a:spcPts val="2950"/>
              </a:lnSpc>
              <a:buNone/>
            </a:pPr>
            <a:r>
              <a:rPr lang="en-US" sz="1850" dirty="0">
                <a:latin typeface="Inter"/>
              </a:rPr>
              <a:t>Rendering is the process of creating 2D images or animations from 3D models, using textures, lighting, and camera angles. It’s used in fields like film, architecture, and video games to produce realistic or artistic visuals.</a:t>
            </a:r>
          </a:p>
        </p:txBody>
      </p:sp>
      <p:sp>
        <p:nvSpPr>
          <p:cNvPr id="13" name="Text 3">
            <a:extLst>
              <a:ext uri="{FF2B5EF4-FFF2-40B4-BE49-F238E27FC236}">
                <a16:creationId xmlns:a16="http://schemas.microsoft.com/office/drawing/2014/main" id="{2B84B950-8A99-C608-142C-710723528915}"/>
              </a:ext>
            </a:extLst>
          </p:cNvPr>
          <p:cNvSpPr/>
          <p:nvPr/>
        </p:nvSpPr>
        <p:spPr>
          <a:xfrm>
            <a:off x="9742289" y="5550471"/>
            <a:ext cx="3559850" cy="378857"/>
          </a:xfrm>
          <a:prstGeom prst="rect">
            <a:avLst/>
          </a:prstGeom>
          <a:noFill/>
          <a:ln/>
        </p:spPr>
        <p:txBody>
          <a:bodyPr wrap="none" lIns="0" tIns="0" rIns="0" bIns="0" rtlCol="0" anchor="t"/>
          <a:lstStyle/>
          <a:p>
            <a:pPr marL="342900" indent="-342900" algn="l">
              <a:lnSpc>
                <a:spcPts val="2950"/>
              </a:lnSpc>
              <a:buSzPct val="100000"/>
              <a:buChar char="•"/>
            </a:pPr>
            <a:r>
              <a:rPr lang="en-US" sz="1850" kern="0" spc="-37" dirty="0">
                <a:solidFill>
                  <a:srgbClr val="272525"/>
                </a:solidFill>
                <a:latin typeface="Inter" pitchFamily="34" charset="0"/>
                <a:ea typeface="Inter" pitchFamily="34" charset="-122"/>
                <a:cs typeface="Inter" pitchFamily="34" charset="-120"/>
              </a:rPr>
              <a:t>Blender (Free)</a:t>
            </a:r>
          </a:p>
          <a:p>
            <a:pPr marL="342900" indent="-342900" algn="l">
              <a:lnSpc>
                <a:spcPts val="2950"/>
              </a:lnSpc>
              <a:buSzPct val="100000"/>
              <a:buChar char="•"/>
            </a:pPr>
            <a:r>
              <a:rPr lang="en-US" sz="1850" kern="0" spc="-37" dirty="0" err="1">
                <a:solidFill>
                  <a:srgbClr val="272525"/>
                </a:solidFill>
                <a:latin typeface="Inter" pitchFamily="34" charset="0"/>
                <a:ea typeface="Inter" pitchFamily="34" charset="-122"/>
              </a:rPr>
              <a:t>Keyshot</a:t>
            </a:r>
            <a:r>
              <a:rPr lang="en-US" sz="1850" kern="0" spc="-37" dirty="0">
                <a:solidFill>
                  <a:srgbClr val="272525"/>
                </a:solidFill>
                <a:latin typeface="Inter" pitchFamily="34" charset="0"/>
                <a:ea typeface="Inter" pitchFamily="34" charset="-122"/>
              </a:rPr>
              <a:t> (Partially Free )</a:t>
            </a:r>
          </a:p>
          <a:p>
            <a:pPr marL="342900" indent="-342900" algn="l">
              <a:lnSpc>
                <a:spcPts val="2950"/>
              </a:lnSpc>
              <a:buSzPct val="100000"/>
              <a:buChar char="•"/>
            </a:pPr>
            <a:r>
              <a:rPr lang="en-US" sz="1850" kern="0" spc="-37" dirty="0">
                <a:solidFill>
                  <a:srgbClr val="272525"/>
                </a:solidFill>
                <a:latin typeface="Inter" pitchFamily="34" charset="0"/>
                <a:ea typeface="Inter" pitchFamily="34" charset="-122"/>
              </a:rPr>
              <a:t>Ureal Engine (Free)</a:t>
            </a:r>
          </a:p>
          <a:p>
            <a:pPr marL="342900" indent="-342900" algn="l">
              <a:lnSpc>
                <a:spcPts val="2950"/>
              </a:lnSpc>
              <a:buSzPct val="100000"/>
              <a:buChar char="•"/>
            </a:pPr>
            <a:r>
              <a:rPr lang="en-US" sz="1850" kern="0" spc="-37" dirty="0">
                <a:solidFill>
                  <a:srgbClr val="272525"/>
                </a:solidFill>
                <a:latin typeface="Inter" pitchFamily="34" charset="0"/>
                <a:ea typeface="Inter" pitchFamily="34" charset="-122"/>
              </a:rPr>
              <a:t>D5 Render (Partially Free)  </a:t>
            </a:r>
          </a:p>
          <a:p>
            <a:pPr marL="342900" indent="-342900" algn="l">
              <a:lnSpc>
                <a:spcPts val="2950"/>
              </a:lnSpc>
              <a:buSzPct val="100000"/>
              <a:buChar char="•"/>
            </a:pPr>
            <a:r>
              <a:rPr lang="en-US" sz="1850" kern="0" spc="-37" dirty="0">
                <a:solidFill>
                  <a:srgbClr val="272525"/>
                </a:solidFill>
                <a:latin typeface="Inter" pitchFamily="34" charset="0"/>
                <a:ea typeface="Inter" pitchFamily="34" charset="-122"/>
              </a:rPr>
              <a:t>Lumion (Partially Free</a:t>
            </a:r>
          </a:p>
          <a:p>
            <a:pPr marL="342900" indent="-342900" algn="l">
              <a:lnSpc>
                <a:spcPts val="2950"/>
              </a:lnSpc>
              <a:buSzPct val="100000"/>
              <a:buChar char="•"/>
            </a:pPr>
            <a:r>
              <a:rPr lang="en-US" sz="1850" kern="0" spc="-37" dirty="0" err="1">
                <a:solidFill>
                  <a:srgbClr val="272525"/>
                </a:solidFill>
                <a:latin typeface="Inter" pitchFamily="34" charset="0"/>
                <a:ea typeface="Inter" pitchFamily="34" charset="-122"/>
              </a:rPr>
              <a:t>Twinmotion</a:t>
            </a:r>
            <a:r>
              <a:rPr lang="en-US" sz="1850" kern="0" spc="-37" dirty="0">
                <a:solidFill>
                  <a:srgbClr val="272525"/>
                </a:solidFill>
                <a:latin typeface="Inter" pitchFamily="34" charset="0"/>
                <a:ea typeface="Inter" pitchFamily="34" charset="-122"/>
              </a:rPr>
              <a:t> (Free)</a:t>
            </a:r>
            <a:endParaRPr lang="en-US" sz="1850" dirty="0"/>
          </a:p>
        </p:txBody>
      </p:sp>
      <p:pic>
        <p:nvPicPr>
          <p:cNvPr id="15" name="Picture 14" descr="A blue and white cartoon face&#10;&#10;Description automatically generated">
            <a:extLst>
              <a:ext uri="{FF2B5EF4-FFF2-40B4-BE49-F238E27FC236}">
                <a16:creationId xmlns:a16="http://schemas.microsoft.com/office/drawing/2014/main" id="{E978094D-A3C0-3338-0C93-B324A3026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602" y="6711961"/>
            <a:ext cx="500935" cy="500935"/>
          </a:xfrm>
          <a:prstGeom prst="rect">
            <a:avLst/>
          </a:prstGeom>
        </p:spPr>
      </p:pic>
      <p:pic>
        <p:nvPicPr>
          <p:cNvPr id="16" name="Picture 15" descr="A blue and black logo&#10;&#10;Description automatically generated">
            <a:extLst>
              <a:ext uri="{FF2B5EF4-FFF2-40B4-BE49-F238E27FC236}">
                <a16:creationId xmlns:a16="http://schemas.microsoft.com/office/drawing/2014/main" id="{7FE5C1DE-AF85-8272-FBA7-9D783B6B5997}"/>
              </a:ext>
            </a:extLst>
          </p:cNvPr>
          <p:cNvPicPr>
            <a:picLocks noChangeAspect="1"/>
          </p:cNvPicPr>
          <p:nvPr/>
        </p:nvPicPr>
        <p:blipFill>
          <a:blip r:embed="rId5"/>
          <a:stretch>
            <a:fillRect/>
          </a:stretch>
        </p:blipFill>
        <p:spPr>
          <a:xfrm>
            <a:off x="11701141" y="5454015"/>
            <a:ext cx="1376473" cy="369927"/>
          </a:xfrm>
          <a:prstGeom prst="rect">
            <a:avLst/>
          </a:prstGeom>
        </p:spPr>
      </p:pic>
      <p:pic>
        <p:nvPicPr>
          <p:cNvPr id="18" name="Picture 17" descr="A blue and white logo&#10;&#10;Description automatically generated">
            <a:extLst>
              <a:ext uri="{FF2B5EF4-FFF2-40B4-BE49-F238E27FC236}">
                <a16:creationId xmlns:a16="http://schemas.microsoft.com/office/drawing/2014/main" id="{C48F51B5-A439-0E61-043C-D52D55D3B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2261" y="5823942"/>
            <a:ext cx="490886" cy="490886"/>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9AD9D740-62F4-3539-D595-0CDB59680E55}"/>
              </a:ext>
            </a:extLst>
          </p:cNvPr>
          <p:cNvPicPr>
            <a:picLocks noChangeAspect="1"/>
          </p:cNvPicPr>
          <p:nvPr/>
        </p:nvPicPr>
        <p:blipFill>
          <a:blip r:embed="rId3"/>
          <a:stretch>
            <a:fillRect/>
          </a:stretch>
        </p:blipFill>
        <p:spPr>
          <a:xfrm>
            <a:off x="12261786" y="6373570"/>
            <a:ext cx="356305" cy="290954"/>
          </a:xfrm>
          <a:prstGeom prst="rect">
            <a:avLst/>
          </a:prstGeom>
        </p:spPr>
      </p:pic>
      <p:pic>
        <p:nvPicPr>
          <p:cNvPr id="21" name="Picture 20" descr="A purple circle with a white logo&#10;&#10;Description automatically generated">
            <a:extLst>
              <a:ext uri="{FF2B5EF4-FFF2-40B4-BE49-F238E27FC236}">
                <a16:creationId xmlns:a16="http://schemas.microsoft.com/office/drawing/2014/main" id="{14DE40F8-930D-3AE9-F340-76F87E3871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87704" y="6475095"/>
            <a:ext cx="845683" cy="739973"/>
          </a:xfrm>
          <a:prstGeom prst="rect">
            <a:avLst/>
          </a:prstGeom>
        </p:spPr>
      </p:pic>
      <p:pic>
        <p:nvPicPr>
          <p:cNvPr id="23" name="Picture 22" descr="A logo with a tree in the middle&#10;&#10;Description automatically generated">
            <a:extLst>
              <a:ext uri="{FF2B5EF4-FFF2-40B4-BE49-F238E27FC236}">
                <a16:creationId xmlns:a16="http://schemas.microsoft.com/office/drawing/2014/main" id="{8C6AB3DC-39F3-98BF-0856-1FEAF1E944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49313" y="7034695"/>
            <a:ext cx="696624" cy="681280"/>
          </a:xfrm>
          <a:prstGeom prst="rect">
            <a:avLst/>
          </a:prstGeom>
        </p:spPr>
      </p:pic>
      <p:pic>
        <p:nvPicPr>
          <p:cNvPr id="27" name="Picture 26" descr="A black screen with text&#10;&#10;Description automatically generated">
            <a:extLst>
              <a:ext uri="{FF2B5EF4-FFF2-40B4-BE49-F238E27FC236}">
                <a16:creationId xmlns:a16="http://schemas.microsoft.com/office/drawing/2014/main" id="{44BA5E61-26F1-1B39-9569-825095C55C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61786" y="7501379"/>
            <a:ext cx="631163" cy="429191"/>
          </a:xfrm>
          <a:prstGeom prst="rect">
            <a:avLst/>
          </a:prstGeom>
        </p:spPr>
      </p:pic>
    </p:spTree>
    <p:extLst>
      <p:ext uri="{BB962C8B-B14F-4D97-AF65-F5344CB8AC3E}">
        <p14:creationId xmlns:p14="http://schemas.microsoft.com/office/powerpoint/2010/main" val="221372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165A9B2-A4C1-F876-689C-01768581FD5A}"/>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9BFF54B7-8B5A-5BEB-C0F1-23D36ECBFEBE}"/>
              </a:ext>
            </a:extLst>
          </p:cNvPr>
          <p:cNvSpPr/>
          <p:nvPr/>
        </p:nvSpPr>
        <p:spPr>
          <a:xfrm>
            <a:off x="6151007" y="564952"/>
            <a:ext cx="7455337" cy="593288"/>
          </a:xfrm>
          <a:prstGeom prst="rect">
            <a:avLst/>
          </a:prstGeom>
          <a:noFill/>
          <a:ln/>
        </p:spPr>
        <p:txBody>
          <a:bodyPr wrap="none" lIns="0" tIns="0" rIns="0" bIns="0" rtlCol="0" anchor="t"/>
          <a:lstStyle/>
          <a:p>
            <a:pPr marL="0" indent="0">
              <a:lnSpc>
                <a:spcPts val="4650"/>
              </a:lnSpc>
              <a:buNone/>
            </a:pPr>
            <a:r>
              <a:rPr lang="en-US" sz="3700" b="1" kern="0" spc="-112" dirty="0">
                <a:solidFill>
                  <a:srgbClr val="000000"/>
                </a:solidFill>
                <a:latin typeface="Inter" pitchFamily="34" charset="0"/>
                <a:ea typeface="Inter" pitchFamily="34" charset="-122"/>
                <a:cs typeface="Inter" pitchFamily="34" charset="-120"/>
              </a:rPr>
              <a:t>Importance of Learning 3D Design</a:t>
            </a:r>
            <a:endParaRPr lang="en-US" sz="3700" dirty="0"/>
          </a:p>
        </p:txBody>
      </p:sp>
      <p:sp>
        <p:nvSpPr>
          <p:cNvPr id="4" name="Shape 1">
            <a:extLst>
              <a:ext uri="{FF2B5EF4-FFF2-40B4-BE49-F238E27FC236}">
                <a16:creationId xmlns:a16="http://schemas.microsoft.com/office/drawing/2014/main" id="{788CBC75-A39F-C5BA-A3DE-8718FEE740D1}"/>
              </a:ext>
            </a:extLst>
          </p:cNvPr>
          <p:cNvSpPr/>
          <p:nvPr/>
        </p:nvSpPr>
        <p:spPr>
          <a:xfrm>
            <a:off x="6151007" y="1443038"/>
            <a:ext cx="7814786" cy="1413034"/>
          </a:xfrm>
          <a:prstGeom prst="roundRect">
            <a:avLst>
              <a:gd name="adj" fmla="val 5644"/>
            </a:avLst>
          </a:prstGeom>
          <a:solidFill>
            <a:schemeClr val="accent1">
              <a:lumMod val="20000"/>
              <a:lumOff val="80000"/>
            </a:schemeClr>
          </a:solidFill>
          <a:ln w="7620">
            <a:solidFill>
              <a:srgbClr val="C0C1D7"/>
            </a:solidFill>
            <a:prstDash val="solid"/>
          </a:ln>
        </p:spPr>
      </p:sp>
      <p:sp>
        <p:nvSpPr>
          <p:cNvPr id="5" name="Text 2">
            <a:extLst>
              <a:ext uri="{FF2B5EF4-FFF2-40B4-BE49-F238E27FC236}">
                <a16:creationId xmlns:a16="http://schemas.microsoft.com/office/drawing/2014/main" id="{BEBF9D74-0CE1-9595-6F2E-915BAEAC574B}"/>
              </a:ext>
            </a:extLst>
          </p:cNvPr>
          <p:cNvSpPr/>
          <p:nvPr/>
        </p:nvSpPr>
        <p:spPr>
          <a:xfrm>
            <a:off x="6348413" y="1640443"/>
            <a:ext cx="2735580" cy="296704"/>
          </a:xfrm>
          <a:prstGeom prst="rect">
            <a:avLst/>
          </a:prstGeom>
          <a:noFill/>
          <a:ln/>
        </p:spPr>
        <p:txBody>
          <a:bodyPr wrap="none" lIns="0" tIns="0" rIns="0" bIns="0" rtlCol="0" anchor="t"/>
          <a:lstStyle/>
          <a:p>
            <a:pPr marL="0" indent="0">
              <a:lnSpc>
                <a:spcPts val="2300"/>
              </a:lnSpc>
              <a:buNone/>
            </a:pPr>
            <a:r>
              <a:rPr lang="en-US" sz="1850" b="1" kern="0" spc="-56" dirty="0">
                <a:solidFill>
                  <a:srgbClr val="272525"/>
                </a:solidFill>
                <a:latin typeface="Inter" pitchFamily="34" charset="0"/>
                <a:ea typeface="Inter" pitchFamily="34" charset="-122"/>
                <a:cs typeface="Inter" pitchFamily="34" charset="-120"/>
              </a:rPr>
              <a:t>Innovation and Creativity</a:t>
            </a:r>
            <a:endParaRPr lang="en-US" sz="1850" dirty="0"/>
          </a:p>
        </p:txBody>
      </p:sp>
      <p:sp>
        <p:nvSpPr>
          <p:cNvPr id="6" name="Text 3">
            <a:extLst>
              <a:ext uri="{FF2B5EF4-FFF2-40B4-BE49-F238E27FC236}">
                <a16:creationId xmlns:a16="http://schemas.microsoft.com/office/drawing/2014/main" id="{6FD563D4-FB55-3CE6-27C7-916F8BE4975E}"/>
              </a:ext>
            </a:extLst>
          </p:cNvPr>
          <p:cNvSpPr/>
          <p:nvPr/>
        </p:nvSpPr>
        <p:spPr>
          <a:xfrm>
            <a:off x="6348413" y="2050971"/>
            <a:ext cx="7419975" cy="607695"/>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Inter" pitchFamily="34" charset="0"/>
                <a:ea typeface="Inter" pitchFamily="34" charset="-122"/>
                <a:cs typeface="Inter" pitchFamily="34" charset="-120"/>
              </a:rPr>
              <a:t>3D design is a powerful tool for bringing innovative ideas to life, whether for products, films, or industrial applications.</a:t>
            </a:r>
            <a:endParaRPr lang="en-US" sz="1450" dirty="0"/>
          </a:p>
        </p:txBody>
      </p:sp>
      <p:sp>
        <p:nvSpPr>
          <p:cNvPr id="7" name="Shape 4">
            <a:extLst>
              <a:ext uri="{FF2B5EF4-FFF2-40B4-BE49-F238E27FC236}">
                <a16:creationId xmlns:a16="http://schemas.microsoft.com/office/drawing/2014/main" id="{BC3F38FF-2ED2-FCEE-748F-46DD7CE0F4C3}"/>
              </a:ext>
            </a:extLst>
          </p:cNvPr>
          <p:cNvSpPr/>
          <p:nvPr/>
        </p:nvSpPr>
        <p:spPr>
          <a:xfrm>
            <a:off x="6151007" y="3045857"/>
            <a:ext cx="7814786" cy="1413034"/>
          </a:xfrm>
          <a:prstGeom prst="roundRect">
            <a:avLst>
              <a:gd name="adj" fmla="val 5644"/>
            </a:avLst>
          </a:prstGeom>
          <a:solidFill>
            <a:schemeClr val="accent2">
              <a:lumMod val="40000"/>
              <a:lumOff val="60000"/>
            </a:schemeClr>
          </a:solidFill>
          <a:ln w="7620">
            <a:solidFill>
              <a:srgbClr val="C0C1D7"/>
            </a:solidFill>
            <a:prstDash val="solid"/>
          </a:ln>
        </p:spPr>
      </p:sp>
      <p:sp>
        <p:nvSpPr>
          <p:cNvPr id="8" name="Text 5">
            <a:extLst>
              <a:ext uri="{FF2B5EF4-FFF2-40B4-BE49-F238E27FC236}">
                <a16:creationId xmlns:a16="http://schemas.microsoft.com/office/drawing/2014/main" id="{E8694F07-6005-1D06-B053-028EBD76F341}"/>
              </a:ext>
            </a:extLst>
          </p:cNvPr>
          <p:cNvSpPr/>
          <p:nvPr/>
        </p:nvSpPr>
        <p:spPr>
          <a:xfrm>
            <a:off x="6348413" y="3243263"/>
            <a:ext cx="2373630" cy="296704"/>
          </a:xfrm>
          <a:prstGeom prst="rect">
            <a:avLst/>
          </a:prstGeom>
          <a:noFill/>
          <a:ln/>
        </p:spPr>
        <p:txBody>
          <a:bodyPr wrap="none" lIns="0" tIns="0" rIns="0" bIns="0" rtlCol="0" anchor="t"/>
          <a:lstStyle/>
          <a:p>
            <a:pPr marL="0" indent="0">
              <a:lnSpc>
                <a:spcPts val="2300"/>
              </a:lnSpc>
              <a:buNone/>
            </a:pPr>
            <a:r>
              <a:rPr lang="en-US" sz="1850" b="1" kern="0" spc="-56" dirty="0">
                <a:solidFill>
                  <a:srgbClr val="272525"/>
                </a:solidFill>
                <a:latin typeface="Inter" pitchFamily="34" charset="0"/>
                <a:ea typeface="Inter" pitchFamily="34" charset="-122"/>
                <a:cs typeface="Inter" pitchFamily="34" charset="-120"/>
              </a:rPr>
              <a:t>Problem Solving</a:t>
            </a:r>
            <a:endParaRPr lang="en-US" sz="1850" dirty="0"/>
          </a:p>
        </p:txBody>
      </p:sp>
      <p:sp>
        <p:nvSpPr>
          <p:cNvPr id="9" name="Text 6">
            <a:extLst>
              <a:ext uri="{FF2B5EF4-FFF2-40B4-BE49-F238E27FC236}">
                <a16:creationId xmlns:a16="http://schemas.microsoft.com/office/drawing/2014/main" id="{F874BCB9-891D-68E9-42FE-48C41543D6B9}"/>
              </a:ext>
            </a:extLst>
          </p:cNvPr>
          <p:cNvSpPr/>
          <p:nvPr/>
        </p:nvSpPr>
        <p:spPr>
          <a:xfrm>
            <a:off x="6348413" y="3653790"/>
            <a:ext cx="7419975" cy="607695"/>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Inter" pitchFamily="34" charset="0"/>
                <a:ea typeface="Inter" pitchFamily="34" charset="-122"/>
                <a:cs typeface="Inter" pitchFamily="34" charset="-120"/>
              </a:rPr>
              <a:t>Engineers and designers use 3D modeling to solve complex problems, simulate real-world conditions, and test solutions virtually.</a:t>
            </a:r>
            <a:endParaRPr lang="en-US" sz="1450" dirty="0"/>
          </a:p>
        </p:txBody>
      </p:sp>
      <p:sp>
        <p:nvSpPr>
          <p:cNvPr id="10" name="Shape 7">
            <a:extLst>
              <a:ext uri="{FF2B5EF4-FFF2-40B4-BE49-F238E27FC236}">
                <a16:creationId xmlns:a16="http://schemas.microsoft.com/office/drawing/2014/main" id="{B32093B1-2723-2794-54EA-99215B937C15}"/>
              </a:ext>
            </a:extLst>
          </p:cNvPr>
          <p:cNvSpPr/>
          <p:nvPr/>
        </p:nvSpPr>
        <p:spPr>
          <a:xfrm>
            <a:off x="6151007" y="4648676"/>
            <a:ext cx="7814786" cy="1413034"/>
          </a:xfrm>
          <a:prstGeom prst="roundRect">
            <a:avLst>
              <a:gd name="adj" fmla="val 5644"/>
            </a:avLst>
          </a:prstGeom>
          <a:solidFill>
            <a:schemeClr val="accent4">
              <a:lumMod val="40000"/>
              <a:lumOff val="60000"/>
            </a:schemeClr>
          </a:solidFill>
          <a:ln w="7620">
            <a:solidFill>
              <a:srgbClr val="C0C1D7"/>
            </a:solidFill>
            <a:prstDash val="solid"/>
          </a:ln>
        </p:spPr>
      </p:sp>
      <p:sp>
        <p:nvSpPr>
          <p:cNvPr id="11" name="Text 8">
            <a:extLst>
              <a:ext uri="{FF2B5EF4-FFF2-40B4-BE49-F238E27FC236}">
                <a16:creationId xmlns:a16="http://schemas.microsoft.com/office/drawing/2014/main" id="{4F8F7FA3-BF03-BF99-8F43-AF34087E7674}"/>
              </a:ext>
            </a:extLst>
          </p:cNvPr>
          <p:cNvSpPr/>
          <p:nvPr/>
        </p:nvSpPr>
        <p:spPr>
          <a:xfrm>
            <a:off x="6348413" y="4846082"/>
            <a:ext cx="2373630" cy="296704"/>
          </a:xfrm>
          <a:prstGeom prst="rect">
            <a:avLst/>
          </a:prstGeom>
          <a:noFill/>
          <a:ln/>
        </p:spPr>
        <p:txBody>
          <a:bodyPr wrap="none" lIns="0" tIns="0" rIns="0" bIns="0" rtlCol="0" anchor="t"/>
          <a:lstStyle/>
          <a:p>
            <a:pPr marL="0" indent="0">
              <a:lnSpc>
                <a:spcPts val="2300"/>
              </a:lnSpc>
              <a:buNone/>
            </a:pPr>
            <a:r>
              <a:rPr lang="en-US" sz="1850" b="1" kern="0" spc="-56" dirty="0">
                <a:solidFill>
                  <a:srgbClr val="272525"/>
                </a:solidFill>
                <a:latin typeface="Inter" pitchFamily="34" charset="0"/>
                <a:ea typeface="Inter" pitchFamily="34" charset="-122"/>
                <a:cs typeface="Inter" pitchFamily="34" charset="-120"/>
              </a:rPr>
              <a:t>Career Opportunities</a:t>
            </a:r>
            <a:endParaRPr lang="en-US" sz="1850" dirty="0"/>
          </a:p>
        </p:txBody>
      </p:sp>
      <p:sp>
        <p:nvSpPr>
          <p:cNvPr id="12" name="Text 9">
            <a:extLst>
              <a:ext uri="{FF2B5EF4-FFF2-40B4-BE49-F238E27FC236}">
                <a16:creationId xmlns:a16="http://schemas.microsoft.com/office/drawing/2014/main" id="{A12C65FE-17E7-124D-98CF-80690E86CBC7}"/>
              </a:ext>
            </a:extLst>
          </p:cNvPr>
          <p:cNvSpPr/>
          <p:nvPr/>
        </p:nvSpPr>
        <p:spPr>
          <a:xfrm>
            <a:off x="6348413" y="5256609"/>
            <a:ext cx="7419975" cy="607695"/>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Inter" pitchFamily="34" charset="0"/>
                <a:ea typeface="Inter" pitchFamily="34" charset="-122"/>
                <a:cs typeface="Inter" pitchFamily="34" charset="-120"/>
              </a:rPr>
              <a:t>Industries like animation, film, product design, engineering, and aerospace all require skilled 3D designers, creating ample job opportunities.</a:t>
            </a:r>
            <a:endParaRPr lang="en-US" sz="1450" dirty="0"/>
          </a:p>
        </p:txBody>
      </p:sp>
      <p:sp>
        <p:nvSpPr>
          <p:cNvPr id="13" name="Shape 10">
            <a:extLst>
              <a:ext uri="{FF2B5EF4-FFF2-40B4-BE49-F238E27FC236}">
                <a16:creationId xmlns:a16="http://schemas.microsoft.com/office/drawing/2014/main" id="{45DC751B-159F-A87A-9A00-F7CECBBB6ACB}"/>
              </a:ext>
            </a:extLst>
          </p:cNvPr>
          <p:cNvSpPr/>
          <p:nvPr/>
        </p:nvSpPr>
        <p:spPr>
          <a:xfrm>
            <a:off x="6151007" y="6251496"/>
            <a:ext cx="7814786" cy="1413034"/>
          </a:xfrm>
          <a:prstGeom prst="roundRect">
            <a:avLst>
              <a:gd name="adj" fmla="val 5644"/>
            </a:avLst>
          </a:prstGeom>
          <a:solidFill>
            <a:schemeClr val="accent6">
              <a:lumMod val="20000"/>
              <a:lumOff val="80000"/>
            </a:schemeClr>
          </a:solidFill>
          <a:ln w="7620">
            <a:solidFill>
              <a:srgbClr val="C0C1D7"/>
            </a:solidFill>
            <a:prstDash val="solid"/>
          </a:ln>
        </p:spPr>
      </p:sp>
      <p:sp>
        <p:nvSpPr>
          <p:cNvPr id="14" name="Text 11">
            <a:extLst>
              <a:ext uri="{FF2B5EF4-FFF2-40B4-BE49-F238E27FC236}">
                <a16:creationId xmlns:a16="http://schemas.microsoft.com/office/drawing/2014/main" id="{7968B5FE-016F-AF73-C0CC-CF64A80C8E3B}"/>
              </a:ext>
            </a:extLst>
          </p:cNvPr>
          <p:cNvSpPr/>
          <p:nvPr/>
        </p:nvSpPr>
        <p:spPr>
          <a:xfrm>
            <a:off x="6348413" y="6448901"/>
            <a:ext cx="3423523" cy="296704"/>
          </a:xfrm>
          <a:prstGeom prst="rect">
            <a:avLst/>
          </a:prstGeom>
          <a:noFill/>
          <a:ln/>
        </p:spPr>
        <p:txBody>
          <a:bodyPr wrap="none" lIns="0" tIns="0" rIns="0" bIns="0" rtlCol="0" anchor="t"/>
          <a:lstStyle/>
          <a:p>
            <a:pPr marL="0" indent="0">
              <a:lnSpc>
                <a:spcPts val="2300"/>
              </a:lnSpc>
              <a:buNone/>
            </a:pPr>
            <a:r>
              <a:rPr lang="en-US" sz="1850" b="1" kern="0" spc="-56" dirty="0">
                <a:solidFill>
                  <a:srgbClr val="272525"/>
                </a:solidFill>
                <a:latin typeface="Inter" pitchFamily="34" charset="0"/>
                <a:ea typeface="Inter" pitchFamily="34" charset="-122"/>
                <a:cs typeface="Inter" pitchFamily="34" charset="-120"/>
              </a:rPr>
              <a:t>Prototyping and Manufacturing</a:t>
            </a:r>
            <a:endParaRPr lang="en-US" sz="1850" dirty="0"/>
          </a:p>
        </p:txBody>
      </p:sp>
      <p:sp>
        <p:nvSpPr>
          <p:cNvPr id="15" name="Text 12">
            <a:extLst>
              <a:ext uri="{FF2B5EF4-FFF2-40B4-BE49-F238E27FC236}">
                <a16:creationId xmlns:a16="http://schemas.microsoft.com/office/drawing/2014/main" id="{DE5D8F0C-B064-83A1-2D9C-D33E88A9D56A}"/>
              </a:ext>
            </a:extLst>
          </p:cNvPr>
          <p:cNvSpPr/>
          <p:nvPr/>
        </p:nvSpPr>
        <p:spPr>
          <a:xfrm>
            <a:off x="6348413" y="6859429"/>
            <a:ext cx="7419975" cy="607695"/>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Inter" pitchFamily="34" charset="0"/>
                <a:ea typeface="Inter" pitchFamily="34" charset="-122"/>
                <a:cs typeface="Inter" pitchFamily="34" charset="-120"/>
              </a:rPr>
              <a:t>3D models can be turned into physical products through 3D printing and CNC machining, speeding up the prototyping process.</a:t>
            </a:r>
            <a:endParaRPr lang="en-US" sz="1450" dirty="0"/>
          </a:p>
        </p:txBody>
      </p:sp>
      <p:sp>
        <p:nvSpPr>
          <p:cNvPr id="16" name="Rectangle 15">
            <a:extLst>
              <a:ext uri="{FF2B5EF4-FFF2-40B4-BE49-F238E27FC236}">
                <a16:creationId xmlns:a16="http://schemas.microsoft.com/office/drawing/2014/main" id="{44D42193-B29A-4FA6-6101-988EE8F41A34}"/>
              </a:ext>
            </a:extLst>
          </p:cNvPr>
          <p:cNvSpPr/>
          <p:nvPr/>
        </p:nvSpPr>
        <p:spPr>
          <a:xfrm>
            <a:off x="12850238" y="7744182"/>
            <a:ext cx="1692613" cy="485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12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95D9427-D500-3E19-346F-3224C2F4C9C5}"/>
              </a:ext>
            </a:extLst>
          </p:cNvPr>
          <p:cNvPicPr>
            <a:picLocks noChangeAspect="1"/>
          </p:cNvPicPr>
          <p:nvPr/>
        </p:nvPicPr>
        <p:blipFill>
          <a:blip r:embed="rId2"/>
          <a:stretch>
            <a:fillRect/>
          </a:stretch>
        </p:blipFill>
        <p:spPr>
          <a:xfrm>
            <a:off x="0" y="0"/>
            <a:ext cx="5652558" cy="8229600"/>
          </a:xfrm>
          <a:prstGeom prst="rect">
            <a:avLst/>
          </a:prstGeom>
        </p:spPr>
      </p:pic>
      <p:sp>
        <p:nvSpPr>
          <p:cNvPr id="3" name="Rectangle: Rounded Corners 2">
            <a:extLst>
              <a:ext uri="{FF2B5EF4-FFF2-40B4-BE49-F238E27FC236}">
                <a16:creationId xmlns:a16="http://schemas.microsoft.com/office/drawing/2014/main" id="{0814241E-C448-7050-A5C5-DAB38B4FA236}"/>
              </a:ext>
            </a:extLst>
          </p:cNvPr>
          <p:cNvSpPr/>
          <p:nvPr/>
        </p:nvSpPr>
        <p:spPr>
          <a:xfrm>
            <a:off x="10173024" y="2858334"/>
            <a:ext cx="3704663" cy="4765358"/>
          </a:xfrm>
          <a:prstGeom prst="roundRect">
            <a:avLst/>
          </a:prstGeom>
          <a:solidFill>
            <a:schemeClr val="accent2">
              <a:lumMod val="40000"/>
              <a:lumOff val="60000"/>
            </a:schemeClr>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Rounded Corners 3">
            <a:extLst>
              <a:ext uri="{FF2B5EF4-FFF2-40B4-BE49-F238E27FC236}">
                <a16:creationId xmlns:a16="http://schemas.microsoft.com/office/drawing/2014/main" id="{0B949489-B101-05A0-FAF0-8F98E55C5C00}"/>
              </a:ext>
            </a:extLst>
          </p:cNvPr>
          <p:cNvSpPr/>
          <p:nvPr/>
        </p:nvSpPr>
        <p:spPr>
          <a:xfrm>
            <a:off x="5976256" y="2830750"/>
            <a:ext cx="3926291" cy="4792942"/>
          </a:xfrm>
          <a:prstGeom prst="roundRect">
            <a:avLst/>
          </a:prstGeom>
          <a:solidFill>
            <a:schemeClr val="accent5">
              <a:lumMod val="20000"/>
              <a:lumOff val="80000"/>
            </a:schemeClr>
          </a:solidFill>
          <a:ln>
            <a:noFill/>
          </a:ln>
          <a:effectLst>
            <a:outerShdw blurRad="76200" dir="13500000" sy="23000" kx="1200000" algn="br" rotWithShape="0">
              <a:prstClr val="black">
                <a:alpha val="2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 name="Text 0">
            <a:extLst>
              <a:ext uri="{FF2B5EF4-FFF2-40B4-BE49-F238E27FC236}">
                <a16:creationId xmlns:a16="http://schemas.microsoft.com/office/drawing/2014/main" id="{62EEB8EB-7982-A57D-DE73-CA99CBE41613}"/>
              </a:ext>
            </a:extLst>
          </p:cNvPr>
          <p:cNvSpPr/>
          <p:nvPr/>
        </p:nvSpPr>
        <p:spPr>
          <a:xfrm>
            <a:off x="6239113" y="741045"/>
            <a:ext cx="7653814" cy="1995607"/>
          </a:xfrm>
          <a:prstGeom prst="rect">
            <a:avLst/>
          </a:prstGeom>
          <a:noFill/>
          <a:ln/>
        </p:spPr>
        <p:txBody>
          <a:bodyPr wrap="square" lIns="0" tIns="0" rIns="0" bIns="0" rtlCol="0" anchor="t"/>
          <a:lstStyle/>
          <a:p>
            <a:pPr marL="0" indent="0">
              <a:lnSpc>
                <a:spcPts val="5200"/>
              </a:lnSpc>
              <a:buNone/>
            </a:pPr>
            <a:r>
              <a:rPr lang="en-US" sz="4150" b="1" kern="0" spc="-126" dirty="0">
                <a:solidFill>
                  <a:srgbClr val="000000"/>
                </a:solidFill>
                <a:latin typeface="Inter" pitchFamily="34" charset="0"/>
                <a:ea typeface="Inter" pitchFamily="34" charset="-122"/>
                <a:cs typeface="Inter" pitchFamily="34" charset="-120"/>
              </a:rPr>
              <a:t>Difference Between CAD Software and Animation Software</a:t>
            </a:r>
            <a:endParaRPr lang="en-US" sz="4150" dirty="0"/>
          </a:p>
        </p:txBody>
      </p:sp>
      <p:sp>
        <p:nvSpPr>
          <p:cNvPr id="8" name="Text 3">
            <a:extLst>
              <a:ext uri="{FF2B5EF4-FFF2-40B4-BE49-F238E27FC236}">
                <a16:creationId xmlns:a16="http://schemas.microsoft.com/office/drawing/2014/main" id="{65019DC6-601E-D6AF-7B84-18AD4289BAF8}"/>
              </a:ext>
            </a:extLst>
          </p:cNvPr>
          <p:cNvSpPr/>
          <p:nvPr/>
        </p:nvSpPr>
        <p:spPr>
          <a:xfrm>
            <a:off x="6189140" y="3198852"/>
            <a:ext cx="3389709" cy="340519"/>
          </a:xfrm>
          <a:prstGeom prst="rect">
            <a:avLst/>
          </a:prstGeom>
          <a:noFill/>
          <a:ln/>
        </p:spPr>
        <p:txBody>
          <a:bodyPr wrap="none" lIns="0" tIns="0" rIns="0" bIns="0" rtlCol="0" anchor="t"/>
          <a:lstStyle/>
          <a:p>
            <a:pPr marL="0" indent="0">
              <a:lnSpc>
                <a:spcPts val="2650"/>
              </a:lnSpc>
              <a:buNone/>
            </a:pPr>
            <a:r>
              <a:rPr lang="en-US" kern="0" spc="-34" dirty="0">
                <a:latin typeface="Inter" pitchFamily="34" charset="0"/>
                <a:ea typeface="Inter" pitchFamily="34" charset="-122"/>
                <a:cs typeface="Inter" pitchFamily="34" charset="-120"/>
              </a:rPr>
              <a:t>CAD Software (Computer-Aided Design )</a:t>
            </a:r>
            <a:endParaRPr lang="en-US" dirty="0"/>
          </a:p>
        </p:txBody>
      </p:sp>
      <p:sp>
        <p:nvSpPr>
          <p:cNvPr id="9" name="Text 4">
            <a:extLst>
              <a:ext uri="{FF2B5EF4-FFF2-40B4-BE49-F238E27FC236}">
                <a16:creationId xmlns:a16="http://schemas.microsoft.com/office/drawing/2014/main" id="{8AB8F84B-596F-F5C8-A02F-468F83061468}"/>
              </a:ext>
            </a:extLst>
          </p:cNvPr>
          <p:cNvSpPr/>
          <p:nvPr/>
        </p:nvSpPr>
        <p:spPr>
          <a:xfrm>
            <a:off x="10275094" y="3198852"/>
            <a:ext cx="3389709" cy="340519"/>
          </a:xfrm>
          <a:prstGeom prst="rect">
            <a:avLst/>
          </a:prstGeom>
          <a:noFill/>
          <a:ln/>
        </p:spPr>
        <p:txBody>
          <a:bodyPr wrap="none" lIns="0" tIns="0" rIns="0" bIns="0" rtlCol="0" anchor="t"/>
          <a:lstStyle/>
          <a:p>
            <a:pPr marL="0" indent="0">
              <a:lnSpc>
                <a:spcPts val="2650"/>
              </a:lnSpc>
              <a:buNone/>
            </a:pPr>
            <a:r>
              <a:rPr lang="en-US" kern="0" spc="-34" dirty="0">
                <a:latin typeface="Inter" pitchFamily="34" charset="0"/>
                <a:ea typeface="Inter" pitchFamily="34" charset="-122"/>
                <a:cs typeface="Inter" pitchFamily="34" charset="-120"/>
              </a:rPr>
              <a:t>Animation Software</a:t>
            </a:r>
            <a:endParaRPr lang="en-US" dirty="0"/>
          </a:p>
        </p:txBody>
      </p:sp>
      <p:sp>
        <p:nvSpPr>
          <p:cNvPr id="10" name="Shape 5">
            <a:extLst>
              <a:ext uri="{FF2B5EF4-FFF2-40B4-BE49-F238E27FC236}">
                <a16:creationId xmlns:a16="http://schemas.microsoft.com/office/drawing/2014/main" id="{B506A535-0369-DD41-53E7-A9F1048D2031}"/>
              </a:ext>
            </a:extLst>
          </p:cNvPr>
          <p:cNvSpPr/>
          <p:nvPr/>
        </p:nvSpPr>
        <p:spPr>
          <a:xfrm>
            <a:off x="6239113" y="3674626"/>
            <a:ext cx="7638574" cy="951548"/>
          </a:xfrm>
          <a:prstGeom prst="rect">
            <a:avLst/>
          </a:prstGeom>
          <a:solidFill>
            <a:srgbClr val="000000">
              <a:alpha val="4000"/>
            </a:srgbClr>
          </a:solidFill>
          <a:ln/>
        </p:spPr>
      </p:sp>
      <p:sp>
        <p:nvSpPr>
          <p:cNvPr id="11" name="Text 6">
            <a:extLst>
              <a:ext uri="{FF2B5EF4-FFF2-40B4-BE49-F238E27FC236}">
                <a16:creationId xmlns:a16="http://schemas.microsoft.com/office/drawing/2014/main" id="{AE8978F0-67AA-8B82-BD9F-E8667774E654}"/>
              </a:ext>
            </a:extLst>
          </p:cNvPr>
          <p:cNvSpPr/>
          <p:nvPr/>
        </p:nvSpPr>
        <p:spPr>
          <a:xfrm>
            <a:off x="6189140" y="3809881"/>
            <a:ext cx="3389709" cy="681038"/>
          </a:xfrm>
          <a:prstGeom prst="rect">
            <a:avLst/>
          </a:prstGeom>
          <a:noFill/>
          <a:ln/>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122"/>
                <a:cs typeface="Inter" pitchFamily="34" charset="-120"/>
              </a:rPr>
              <a:t>Focus on precision and technical modeling</a:t>
            </a:r>
            <a:endParaRPr lang="en-US" sz="1650" dirty="0"/>
          </a:p>
        </p:txBody>
      </p:sp>
      <p:sp>
        <p:nvSpPr>
          <p:cNvPr id="12" name="Text 7">
            <a:extLst>
              <a:ext uri="{FF2B5EF4-FFF2-40B4-BE49-F238E27FC236}">
                <a16:creationId xmlns:a16="http://schemas.microsoft.com/office/drawing/2014/main" id="{973C04AA-7509-8A88-4FAB-A45BD664663B}"/>
              </a:ext>
            </a:extLst>
          </p:cNvPr>
          <p:cNvSpPr/>
          <p:nvPr/>
        </p:nvSpPr>
        <p:spPr>
          <a:xfrm>
            <a:off x="10275094" y="3809881"/>
            <a:ext cx="3389709" cy="681038"/>
          </a:xfrm>
          <a:prstGeom prst="rect">
            <a:avLst/>
          </a:prstGeom>
          <a:noFill/>
          <a:ln/>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122"/>
                <a:cs typeface="Inter" pitchFamily="34" charset="-120"/>
              </a:rPr>
              <a:t>Focus on creative modeling, animation, and visual effects</a:t>
            </a:r>
            <a:endParaRPr lang="en-US" sz="1650" dirty="0"/>
          </a:p>
        </p:txBody>
      </p:sp>
      <p:sp>
        <p:nvSpPr>
          <p:cNvPr id="13" name="Shape 8">
            <a:extLst>
              <a:ext uri="{FF2B5EF4-FFF2-40B4-BE49-F238E27FC236}">
                <a16:creationId xmlns:a16="http://schemas.microsoft.com/office/drawing/2014/main" id="{E21B11C2-7122-1795-308D-B4AE0133685D}"/>
              </a:ext>
            </a:extLst>
          </p:cNvPr>
          <p:cNvSpPr/>
          <p:nvPr/>
        </p:nvSpPr>
        <p:spPr>
          <a:xfrm>
            <a:off x="6239113" y="4626173"/>
            <a:ext cx="7638574" cy="951548"/>
          </a:xfrm>
          <a:prstGeom prst="rect">
            <a:avLst/>
          </a:prstGeom>
          <a:solidFill>
            <a:srgbClr val="FFFFFF">
              <a:alpha val="4000"/>
            </a:srgbClr>
          </a:solidFill>
          <a:ln/>
        </p:spPr>
      </p:sp>
      <p:sp>
        <p:nvSpPr>
          <p:cNvPr id="14" name="Text 9">
            <a:extLst>
              <a:ext uri="{FF2B5EF4-FFF2-40B4-BE49-F238E27FC236}">
                <a16:creationId xmlns:a16="http://schemas.microsoft.com/office/drawing/2014/main" id="{C1A122B3-0FBF-554F-D694-A49EAD5044A3}"/>
              </a:ext>
            </a:extLst>
          </p:cNvPr>
          <p:cNvSpPr/>
          <p:nvPr/>
        </p:nvSpPr>
        <p:spPr>
          <a:xfrm>
            <a:off x="6189140" y="4761428"/>
            <a:ext cx="3389709" cy="681038"/>
          </a:xfrm>
          <a:prstGeom prst="rect">
            <a:avLst/>
          </a:prstGeom>
          <a:noFill/>
          <a:ln/>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122"/>
                <a:cs typeface="Inter" pitchFamily="34" charset="-120"/>
              </a:rPr>
              <a:t>Used in industrial design, engineering, and manufacturing</a:t>
            </a:r>
            <a:endParaRPr lang="en-US" sz="1650" dirty="0"/>
          </a:p>
        </p:txBody>
      </p:sp>
      <p:sp>
        <p:nvSpPr>
          <p:cNvPr id="15" name="Text 10">
            <a:extLst>
              <a:ext uri="{FF2B5EF4-FFF2-40B4-BE49-F238E27FC236}">
                <a16:creationId xmlns:a16="http://schemas.microsoft.com/office/drawing/2014/main" id="{F3AF3C1E-1E60-CEBC-C6FF-6D910AD8FC9B}"/>
              </a:ext>
            </a:extLst>
          </p:cNvPr>
          <p:cNvSpPr/>
          <p:nvPr/>
        </p:nvSpPr>
        <p:spPr>
          <a:xfrm>
            <a:off x="10275094" y="4761428"/>
            <a:ext cx="3389709" cy="681038"/>
          </a:xfrm>
          <a:prstGeom prst="rect">
            <a:avLst/>
          </a:prstGeom>
          <a:noFill/>
          <a:ln/>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122"/>
                <a:cs typeface="Inter" pitchFamily="34" charset="-120"/>
              </a:rPr>
              <a:t>Used in film, gaming, and animation industries</a:t>
            </a:r>
            <a:endParaRPr lang="en-US" sz="1650" dirty="0"/>
          </a:p>
        </p:txBody>
      </p:sp>
      <p:sp>
        <p:nvSpPr>
          <p:cNvPr id="16" name="Shape 11">
            <a:extLst>
              <a:ext uri="{FF2B5EF4-FFF2-40B4-BE49-F238E27FC236}">
                <a16:creationId xmlns:a16="http://schemas.microsoft.com/office/drawing/2014/main" id="{9B5AF0F0-C16A-A5FA-982B-CA3E88015E7B}"/>
              </a:ext>
            </a:extLst>
          </p:cNvPr>
          <p:cNvSpPr/>
          <p:nvPr/>
        </p:nvSpPr>
        <p:spPr>
          <a:xfrm>
            <a:off x="6239113" y="5577721"/>
            <a:ext cx="7638574" cy="951548"/>
          </a:xfrm>
          <a:prstGeom prst="rect">
            <a:avLst/>
          </a:prstGeom>
          <a:solidFill>
            <a:srgbClr val="000000">
              <a:alpha val="4000"/>
            </a:srgbClr>
          </a:solidFill>
          <a:ln/>
        </p:spPr>
      </p:sp>
      <p:sp>
        <p:nvSpPr>
          <p:cNvPr id="17" name="Text 12">
            <a:extLst>
              <a:ext uri="{FF2B5EF4-FFF2-40B4-BE49-F238E27FC236}">
                <a16:creationId xmlns:a16="http://schemas.microsoft.com/office/drawing/2014/main" id="{9D5B04DE-F88E-EF31-EFB5-BDA8175A8B77}"/>
              </a:ext>
            </a:extLst>
          </p:cNvPr>
          <p:cNvSpPr/>
          <p:nvPr/>
        </p:nvSpPr>
        <p:spPr>
          <a:xfrm>
            <a:off x="6189140" y="5712976"/>
            <a:ext cx="3389709" cy="681038"/>
          </a:xfrm>
          <a:prstGeom prst="rect">
            <a:avLst/>
          </a:prstGeom>
          <a:noFill/>
          <a:ln/>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122"/>
                <a:cs typeface="Inter" pitchFamily="34" charset="-120"/>
              </a:rPr>
              <a:t>Supports engineering analysis and simulation</a:t>
            </a:r>
            <a:endParaRPr lang="en-US" sz="1650" dirty="0"/>
          </a:p>
        </p:txBody>
      </p:sp>
      <p:sp>
        <p:nvSpPr>
          <p:cNvPr id="18" name="Text 13">
            <a:extLst>
              <a:ext uri="{FF2B5EF4-FFF2-40B4-BE49-F238E27FC236}">
                <a16:creationId xmlns:a16="http://schemas.microsoft.com/office/drawing/2014/main" id="{CD357A97-9E5B-7C22-75D2-7EF271FFE14D}"/>
              </a:ext>
            </a:extLst>
          </p:cNvPr>
          <p:cNvSpPr/>
          <p:nvPr/>
        </p:nvSpPr>
        <p:spPr>
          <a:xfrm>
            <a:off x="10275094" y="5712976"/>
            <a:ext cx="3389709" cy="681038"/>
          </a:xfrm>
          <a:prstGeom prst="rect">
            <a:avLst/>
          </a:prstGeom>
          <a:noFill/>
          <a:ln/>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122"/>
                <a:cs typeface="Inter" pitchFamily="34" charset="-120"/>
              </a:rPr>
              <a:t>Tools for character rigging, animation, lighting, and rendering</a:t>
            </a:r>
            <a:endParaRPr lang="en-US" sz="1650" dirty="0"/>
          </a:p>
        </p:txBody>
      </p:sp>
      <p:sp>
        <p:nvSpPr>
          <p:cNvPr id="19" name="Shape 14">
            <a:extLst>
              <a:ext uri="{FF2B5EF4-FFF2-40B4-BE49-F238E27FC236}">
                <a16:creationId xmlns:a16="http://schemas.microsoft.com/office/drawing/2014/main" id="{6D232B81-8516-E367-2F74-6AB00117A6DE}"/>
              </a:ext>
            </a:extLst>
          </p:cNvPr>
          <p:cNvSpPr/>
          <p:nvPr/>
        </p:nvSpPr>
        <p:spPr>
          <a:xfrm>
            <a:off x="6239113" y="6529268"/>
            <a:ext cx="7638574" cy="951548"/>
          </a:xfrm>
          <a:prstGeom prst="rect">
            <a:avLst/>
          </a:prstGeom>
          <a:solidFill>
            <a:srgbClr val="FFFFFF">
              <a:alpha val="4000"/>
            </a:srgbClr>
          </a:solidFill>
          <a:ln/>
        </p:spPr>
      </p:sp>
      <p:sp>
        <p:nvSpPr>
          <p:cNvPr id="20" name="Text 15">
            <a:extLst>
              <a:ext uri="{FF2B5EF4-FFF2-40B4-BE49-F238E27FC236}">
                <a16:creationId xmlns:a16="http://schemas.microsoft.com/office/drawing/2014/main" id="{C2531927-417F-E9FB-0002-C324D2DB5C1E}"/>
              </a:ext>
            </a:extLst>
          </p:cNvPr>
          <p:cNvSpPr/>
          <p:nvPr/>
        </p:nvSpPr>
        <p:spPr>
          <a:xfrm>
            <a:off x="6189140" y="6664523"/>
            <a:ext cx="3389709" cy="681038"/>
          </a:xfrm>
          <a:prstGeom prst="rect">
            <a:avLst/>
          </a:prstGeom>
          <a:noFill/>
          <a:ln/>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122"/>
                <a:cs typeface="Inter" pitchFamily="34" charset="-120"/>
              </a:rPr>
              <a:t>Outputs technical drawings and manufacturing files</a:t>
            </a:r>
            <a:endParaRPr lang="en-US" sz="1650" dirty="0"/>
          </a:p>
        </p:txBody>
      </p:sp>
      <p:sp>
        <p:nvSpPr>
          <p:cNvPr id="21" name="Text 16">
            <a:extLst>
              <a:ext uri="{FF2B5EF4-FFF2-40B4-BE49-F238E27FC236}">
                <a16:creationId xmlns:a16="http://schemas.microsoft.com/office/drawing/2014/main" id="{52B7BA26-1DBE-9C80-66F1-79E99335A148}"/>
              </a:ext>
            </a:extLst>
          </p:cNvPr>
          <p:cNvSpPr/>
          <p:nvPr/>
        </p:nvSpPr>
        <p:spPr>
          <a:xfrm>
            <a:off x="10275094" y="6664523"/>
            <a:ext cx="3389709" cy="681038"/>
          </a:xfrm>
          <a:prstGeom prst="rect">
            <a:avLst/>
          </a:prstGeom>
          <a:noFill/>
          <a:ln/>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122"/>
                <a:cs typeface="Inter" pitchFamily="34" charset="-120"/>
              </a:rPr>
              <a:t>Typically outputs rendered images, animations, or game assets</a:t>
            </a:r>
            <a:endParaRPr lang="en-US" sz="1650" dirty="0"/>
          </a:p>
        </p:txBody>
      </p:sp>
      <p:sp>
        <p:nvSpPr>
          <p:cNvPr id="22" name="Rectangle 21">
            <a:extLst>
              <a:ext uri="{FF2B5EF4-FFF2-40B4-BE49-F238E27FC236}">
                <a16:creationId xmlns:a16="http://schemas.microsoft.com/office/drawing/2014/main" id="{43CCB5C8-4701-FE35-5308-25A35531A549}"/>
              </a:ext>
            </a:extLst>
          </p:cNvPr>
          <p:cNvSpPr/>
          <p:nvPr/>
        </p:nvSpPr>
        <p:spPr>
          <a:xfrm>
            <a:off x="12850238" y="7744182"/>
            <a:ext cx="1692613" cy="485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6577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422C036-C5DB-7E3E-BE33-21B685011507}"/>
              </a:ext>
            </a:extLst>
          </p:cNvPr>
          <p:cNvSpPr/>
          <p:nvPr/>
        </p:nvSpPr>
        <p:spPr>
          <a:xfrm>
            <a:off x="6509266" y="247134"/>
            <a:ext cx="6671667" cy="632222"/>
          </a:xfrm>
          <a:prstGeom prst="rect">
            <a:avLst/>
          </a:prstGeom>
          <a:noFill/>
          <a:ln/>
        </p:spPr>
        <p:txBody>
          <a:bodyPr wrap="none" lIns="0" tIns="0" rIns="0" bIns="0" rtlCol="0" anchor="t"/>
          <a:lstStyle/>
          <a:p>
            <a:pPr marL="0" indent="0">
              <a:lnSpc>
                <a:spcPts val="4950"/>
              </a:lnSpc>
              <a:buNone/>
            </a:pPr>
            <a:r>
              <a:rPr lang="en-US" sz="3950" b="1" kern="0" spc="-119" dirty="0">
                <a:solidFill>
                  <a:srgbClr val="000000"/>
                </a:solidFill>
                <a:latin typeface="Inter" pitchFamily="34" charset="0"/>
                <a:ea typeface="Inter" pitchFamily="34" charset="-122"/>
                <a:cs typeface="Inter" pitchFamily="34" charset="-120"/>
              </a:rPr>
              <a:t>Introduction to 3D Animation</a:t>
            </a:r>
          </a:p>
          <a:p>
            <a:pPr marL="0" indent="0">
              <a:lnSpc>
                <a:spcPts val="4950"/>
              </a:lnSpc>
              <a:buNone/>
            </a:pPr>
            <a:r>
              <a:rPr lang="en-US" dirty="0">
                <a:solidFill>
                  <a:srgbClr val="FF0000"/>
                </a:solidFill>
              </a:rPr>
              <a:t>Of course scripting first this is just a global idea.</a:t>
            </a:r>
          </a:p>
        </p:txBody>
      </p:sp>
      <p:sp>
        <p:nvSpPr>
          <p:cNvPr id="3" name="Shape 1">
            <a:extLst>
              <a:ext uri="{FF2B5EF4-FFF2-40B4-BE49-F238E27FC236}">
                <a16:creationId xmlns:a16="http://schemas.microsoft.com/office/drawing/2014/main" id="{FF503DF1-EA70-A95E-3F32-A077E60E9255}"/>
              </a:ext>
            </a:extLst>
          </p:cNvPr>
          <p:cNvSpPr/>
          <p:nvPr/>
        </p:nvSpPr>
        <p:spPr>
          <a:xfrm>
            <a:off x="6486406" y="1947862"/>
            <a:ext cx="22860" cy="5269349"/>
          </a:xfrm>
          <a:prstGeom prst="roundRect">
            <a:avLst>
              <a:gd name="adj" fmla="val 371721"/>
            </a:avLst>
          </a:prstGeom>
          <a:solidFill>
            <a:srgbClr val="C0C1D7"/>
          </a:solidFill>
          <a:ln/>
        </p:spPr>
      </p:sp>
      <p:sp>
        <p:nvSpPr>
          <p:cNvPr id="4" name="Shape 2">
            <a:extLst>
              <a:ext uri="{FF2B5EF4-FFF2-40B4-BE49-F238E27FC236}">
                <a16:creationId xmlns:a16="http://schemas.microsoft.com/office/drawing/2014/main" id="{93E7199F-2DAC-C5D7-9C39-1E713765FAC5}"/>
              </a:ext>
            </a:extLst>
          </p:cNvPr>
          <p:cNvSpPr/>
          <p:nvPr/>
        </p:nvSpPr>
        <p:spPr>
          <a:xfrm>
            <a:off x="6702564" y="2391489"/>
            <a:ext cx="708065" cy="22860"/>
          </a:xfrm>
          <a:prstGeom prst="roundRect">
            <a:avLst>
              <a:gd name="adj" fmla="val 371721"/>
            </a:avLst>
          </a:prstGeom>
          <a:solidFill>
            <a:srgbClr val="C0C1D7"/>
          </a:solidFill>
          <a:ln/>
        </p:spPr>
      </p:sp>
      <p:sp>
        <p:nvSpPr>
          <p:cNvPr id="5" name="Shape 3">
            <a:extLst>
              <a:ext uri="{FF2B5EF4-FFF2-40B4-BE49-F238E27FC236}">
                <a16:creationId xmlns:a16="http://schemas.microsoft.com/office/drawing/2014/main" id="{F1CE8332-6E0D-4FE8-162E-45D263242CD3}"/>
              </a:ext>
            </a:extLst>
          </p:cNvPr>
          <p:cNvSpPr/>
          <p:nvPr/>
        </p:nvSpPr>
        <p:spPr>
          <a:xfrm>
            <a:off x="6270248" y="2175391"/>
            <a:ext cx="455176" cy="455176"/>
          </a:xfrm>
          <a:prstGeom prst="roundRect">
            <a:avLst>
              <a:gd name="adj" fmla="val 18669"/>
            </a:avLst>
          </a:prstGeom>
          <a:solidFill>
            <a:srgbClr val="DADBF1"/>
          </a:solidFill>
          <a:ln w="7620">
            <a:solidFill>
              <a:srgbClr val="C0C1D7"/>
            </a:solidFill>
            <a:prstDash val="solid"/>
          </a:ln>
        </p:spPr>
      </p:sp>
      <p:sp>
        <p:nvSpPr>
          <p:cNvPr id="6" name="Text 4">
            <a:extLst>
              <a:ext uri="{FF2B5EF4-FFF2-40B4-BE49-F238E27FC236}">
                <a16:creationId xmlns:a16="http://schemas.microsoft.com/office/drawing/2014/main" id="{EDD112C7-E1AC-FA62-465D-156E26D16DF3}"/>
              </a:ext>
            </a:extLst>
          </p:cNvPr>
          <p:cNvSpPr/>
          <p:nvPr/>
        </p:nvSpPr>
        <p:spPr>
          <a:xfrm>
            <a:off x="6436935" y="2251234"/>
            <a:ext cx="121801" cy="303490"/>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1</a:t>
            </a:r>
            <a:endParaRPr lang="en-US" sz="2350" dirty="0"/>
          </a:p>
        </p:txBody>
      </p:sp>
      <p:sp>
        <p:nvSpPr>
          <p:cNvPr id="7" name="Text 5">
            <a:extLst>
              <a:ext uri="{FF2B5EF4-FFF2-40B4-BE49-F238E27FC236}">
                <a16:creationId xmlns:a16="http://schemas.microsoft.com/office/drawing/2014/main" id="{87B527B3-A430-9B30-560E-5B34406E212E}"/>
              </a:ext>
            </a:extLst>
          </p:cNvPr>
          <p:cNvSpPr/>
          <p:nvPr/>
        </p:nvSpPr>
        <p:spPr>
          <a:xfrm>
            <a:off x="7610594" y="2150150"/>
            <a:ext cx="2529007" cy="316111"/>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pitchFamily="34" charset="0"/>
                <a:ea typeface="Inter" pitchFamily="34" charset="-122"/>
                <a:cs typeface="Inter" pitchFamily="34" charset="-120"/>
              </a:rPr>
              <a:t>Modeling</a:t>
            </a:r>
            <a:endParaRPr lang="en-US" sz="1950" dirty="0"/>
          </a:p>
        </p:txBody>
      </p:sp>
      <p:sp>
        <p:nvSpPr>
          <p:cNvPr id="8" name="Text 6">
            <a:extLst>
              <a:ext uri="{FF2B5EF4-FFF2-40B4-BE49-F238E27FC236}">
                <a16:creationId xmlns:a16="http://schemas.microsoft.com/office/drawing/2014/main" id="{A8B91BCC-6402-90E6-6590-01D6329C9587}"/>
              </a:ext>
            </a:extLst>
          </p:cNvPr>
          <p:cNvSpPr/>
          <p:nvPr/>
        </p:nvSpPr>
        <p:spPr>
          <a:xfrm>
            <a:off x="7610594" y="2587585"/>
            <a:ext cx="6311741" cy="323612"/>
          </a:xfrm>
          <a:prstGeom prst="rect">
            <a:avLst/>
          </a:prstGeom>
          <a:noFill/>
          <a:ln/>
        </p:spPr>
        <p:txBody>
          <a:bodyPr wrap="none" lIns="0" tIns="0" rIns="0" bIns="0" rtlCol="0" anchor="t"/>
          <a:lstStyle/>
          <a:p>
            <a:pPr marL="0" indent="0" algn="l">
              <a:lnSpc>
                <a:spcPts val="2500"/>
              </a:lnSpc>
              <a:buNone/>
            </a:pPr>
            <a:r>
              <a:rPr lang="en-US" sz="1550" kern="0" spc="-32" dirty="0">
                <a:solidFill>
                  <a:srgbClr val="272525"/>
                </a:solidFill>
                <a:latin typeface="Inter" pitchFamily="34" charset="0"/>
                <a:ea typeface="Inter" pitchFamily="34" charset="-122"/>
                <a:cs typeface="Inter" pitchFamily="34" charset="-120"/>
              </a:rPr>
              <a:t>Creating 3D models of characters, objects, or environments.</a:t>
            </a:r>
            <a:endParaRPr lang="en-US" sz="1550" dirty="0"/>
          </a:p>
        </p:txBody>
      </p:sp>
      <p:sp>
        <p:nvSpPr>
          <p:cNvPr id="9" name="Shape 7">
            <a:extLst>
              <a:ext uri="{FF2B5EF4-FFF2-40B4-BE49-F238E27FC236}">
                <a16:creationId xmlns:a16="http://schemas.microsoft.com/office/drawing/2014/main" id="{D1772D93-2792-EC42-1ACF-AB463BD1E226}"/>
              </a:ext>
            </a:extLst>
          </p:cNvPr>
          <p:cNvSpPr/>
          <p:nvPr/>
        </p:nvSpPr>
        <p:spPr>
          <a:xfrm>
            <a:off x="6702564" y="3759398"/>
            <a:ext cx="708065" cy="22860"/>
          </a:xfrm>
          <a:prstGeom prst="roundRect">
            <a:avLst>
              <a:gd name="adj" fmla="val 371721"/>
            </a:avLst>
          </a:prstGeom>
          <a:solidFill>
            <a:srgbClr val="C0C1D7"/>
          </a:solidFill>
          <a:ln/>
        </p:spPr>
      </p:sp>
      <p:sp>
        <p:nvSpPr>
          <p:cNvPr id="10" name="Shape 8">
            <a:extLst>
              <a:ext uri="{FF2B5EF4-FFF2-40B4-BE49-F238E27FC236}">
                <a16:creationId xmlns:a16="http://schemas.microsoft.com/office/drawing/2014/main" id="{9045C67F-40C0-0A10-876B-34DF3EAF98F4}"/>
              </a:ext>
            </a:extLst>
          </p:cNvPr>
          <p:cNvSpPr/>
          <p:nvPr/>
        </p:nvSpPr>
        <p:spPr>
          <a:xfrm>
            <a:off x="6270248" y="3543300"/>
            <a:ext cx="455176" cy="455176"/>
          </a:xfrm>
          <a:prstGeom prst="roundRect">
            <a:avLst>
              <a:gd name="adj" fmla="val 18669"/>
            </a:avLst>
          </a:prstGeom>
          <a:solidFill>
            <a:schemeClr val="accent4">
              <a:lumMod val="20000"/>
              <a:lumOff val="80000"/>
            </a:schemeClr>
          </a:solidFill>
          <a:ln w="7620">
            <a:solidFill>
              <a:srgbClr val="C0C1D7"/>
            </a:solidFill>
            <a:prstDash val="solid"/>
          </a:ln>
        </p:spPr>
      </p:sp>
      <p:sp>
        <p:nvSpPr>
          <p:cNvPr id="11" name="Text 9">
            <a:extLst>
              <a:ext uri="{FF2B5EF4-FFF2-40B4-BE49-F238E27FC236}">
                <a16:creationId xmlns:a16="http://schemas.microsoft.com/office/drawing/2014/main" id="{B75FEA2B-B3B7-8D28-253F-6B67219AD615}"/>
              </a:ext>
            </a:extLst>
          </p:cNvPr>
          <p:cNvSpPr/>
          <p:nvPr/>
        </p:nvSpPr>
        <p:spPr>
          <a:xfrm>
            <a:off x="6406813" y="3619143"/>
            <a:ext cx="182047" cy="303490"/>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2</a:t>
            </a:r>
            <a:endParaRPr lang="en-US" sz="2350" dirty="0"/>
          </a:p>
        </p:txBody>
      </p:sp>
      <p:sp>
        <p:nvSpPr>
          <p:cNvPr id="12" name="Text 10">
            <a:extLst>
              <a:ext uri="{FF2B5EF4-FFF2-40B4-BE49-F238E27FC236}">
                <a16:creationId xmlns:a16="http://schemas.microsoft.com/office/drawing/2014/main" id="{3777829C-B169-13FF-9EF4-713A3CA1EEA1}"/>
              </a:ext>
            </a:extLst>
          </p:cNvPr>
          <p:cNvSpPr/>
          <p:nvPr/>
        </p:nvSpPr>
        <p:spPr>
          <a:xfrm>
            <a:off x="7610594" y="3518059"/>
            <a:ext cx="2529007" cy="316111"/>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pitchFamily="34" charset="0"/>
                <a:ea typeface="Inter" pitchFamily="34" charset="-122"/>
                <a:cs typeface="Inter" pitchFamily="34" charset="-120"/>
              </a:rPr>
              <a:t>Rigging</a:t>
            </a:r>
            <a:endParaRPr lang="en-US" sz="1950" dirty="0"/>
          </a:p>
        </p:txBody>
      </p:sp>
      <p:sp>
        <p:nvSpPr>
          <p:cNvPr id="13" name="Text 11">
            <a:extLst>
              <a:ext uri="{FF2B5EF4-FFF2-40B4-BE49-F238E27FC236}">
                <a16:creationId xmlns:a16="http://schemas.microsoft.com/office/drawing/2014/main" id="{C3D7462F-66C7-76A8-47FF-3D761E8E8CCB}"/>
              </a:ext>
            </a:extLst>
          </p:cNvPr>
          <p:cNvSpPr/>
          <p:nvPr/>
        </p:nvSpPr>
        <p:spPr>
          <a:xfrm>
            <a:off x="7610594" y="3955494"/>
            <a:ext cx="6311741" cy="323612"/>
          </a:xfrm>
          <a:prstGeom prst="rect">
            <a:avLst/>
          </a:prstGeom>
          <a:noFill/>
          <a:ln/>
        </p:spPr>
        <p:txBody>
          <a:bodyPr wrap="none" lIns="0" tIns="0" rIns="0" bIns="0" rtlCol="0" anchor="t"/>
          <a:lstStyle/>
          <a:p>
            <a:pPr marL="0" indent="0" algn="l">
              <a:lnSpc>
                <a:spcPts val="2500"/>
              </a:lnSpc>
              <a:buNone/>
            </a:pPr>
            <a:r>
              <a:rPr lang="en-US" sz="1550" kern="0" spc="-32" dirty="0">
                <a:solidFill>
                  <a:srgbClr val="272525"/>
                </a:solidFill>
                <a:latin typeface="Inter" pitchFamily="34" charset="0"/>
                <a:ea typeface="Inter" pitchFamily="34" charset="-122"/>
                <a:cs typeface="Inter" pitchFamily="34" charset="-120"/>
              </a:rPr>
              <a:t>Adding a skeleton to the model to control movement.</a:t>
            </a:r>
            <a:endParaRPr lang="en-US" sz="1550" dirty="0"/>
          </a:p>
        </p:txBody>
      </p:sp>
      <p:sp>
        <p:nvSpPr>
          <p:cNvPr id="14" name="Shape 12">
            <a:extLst>
              <a:ext uri="{FF2B5EF4-FFF2-40B4-BE49-F238E27FC236}">
                <a16:creationId xmlns:a16="http://schemas.microsoft.com/office/drawing/2014/main" id="{AFB359FF-4323-DEC9-FC34-7E16E085E1F6}"/>
              </a:ext>
            </a:extLst>
          </p:cNvPr>
          <p:cNvSpPr/>
          <p:nvPr/>
        </p:nvSpPr>
        <p:spPr>
          <a:xfrm>
            <a:off x="6702564" y="5127308"/>
            <a:ext cx="708065" cy="22860"/>
          </a:xfrm>
          <a:prstGeom prst="roundRect">
            <a:avLst>
              <a:gd name="adj" fmla="val 371721"/>
            </a:avLst>
          </a:prstGeom>
          <a:solidFill>
            <a:srgbClr val="C0C1D7"/>
          </a:solidFill>
          <a:ln/>
        </p:spPr>
      </p:sp>
      <p:sp>
        <p:nvSpPr>
          <p:cNvPr id="15" name="Shape 13">
            <a:extLst>
              <a:ext uri="{FF2B5EF4-FFF2-40B4-BE49-F238E27FC236}">
                <a16:creationId xmlns:a16="http://schemas.microsoft.com/office/drawing/2014/main" id="{F71A4600-F419-9927-FA11-AA8BA8BF1D77}"/>
              </a:ext>
            </a:extLst>
          </p:cNvPr>
          <p:cNvSpPr/>
          <p:nvPr/>
        </p:nvSpPr>
        <p:spPr>
          <a:xfrm>
            <a:off x="6270248" y="4911209"/>
            <a:ext cx="455176" cy="455176"/>
          </a:xfrm>
          <a:prstGeom prst="roundRect">
            <a:avLst>
              <a:gd name="adj" fmla="val 18669"/>
            </a:avLst>
          </a:prstGeom>
          <a:solidFill>
            <a:schemeClr val="accent6">
              <a:lumMod val="60000"/>
              <a:lumOff val="40000"/>
            </a:schemeClr>
          </a:solidFill>
          <a:ln w="7620">
            <a:solidFill>
              <a:srgbClr val="C0C1D7"/>
            </a:solidFill>
            <a:prstDash val="solid"/>
          </a:ln>
        </p:spPr>
      </p:sp>
      <p:sp>
        <p:nvSpPr>
          <p:cNvPr id="16" name="Text 14">
            <a:extLst>
              <a:ext uri="{FF2B5EF4-FFF2-40B4-BE49-F238E27FC236}">
                <a16:creationId xmlns:a16="http://schemas.microsoft.com/office/drawing/2014/main" id="{2EFCE7AA-9199-2626-86BF-CED7E3D955AB}"/>
              </a:ext>
            </a:extLst>
          </p:cNvPr>
          <p:cNvSpPr/>
          <p:nvPr/>
        </p:nvSpPr>
        <p:spPr>
          <a:xfrm>
            <a:off x="6404431" y="4987052"/>
            <a:ext cx="186809" cy="303490"/>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3</a:t>
            </a:r>
            <a:endParaRPr lang="en-US" sz="2350" dirty="0"/>
          </a:p>
        </p:txBody>
      </p:sp>
      <p:sp>
        <p:nvSpPr>
          <p:cNvPr id="17" name="Text 15">
            <a:extLst>
              <a:ext uri="{FF2B5EF4-FFF2-40B4-BE49-F238E27FC236}">
                <a16:creationId xmlns:a16="http://schemas.microsoft.com/office/drawing/2014/main" id="{20CD8DC5-29E8-40EF-658C-FB46CEC673D9}"/>
              </a:ext>
            </a:extLst>
          </p:cNvPr>
          <p:cNvSpPr/>
          <p:nvPr/>
        </p:nvSpPr>
        <p:spPr>
          <a:xfrm>
            <a:off x="7610594" y="4885968"/>
            <a:ext cx="2529007" cy="316111"/>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pitchFamily="34" charset="0"/>
                <a:ea typeface="Inter" pitchFamily="34" charset="-122"/>
                <a:cs typeface="Inter" pitchFamily="34" charset="-120"/>
              </a:rPr>
              <a:t>Animating</a:t>
            </a:r>
            <a:endParaRPr lang="en-US" sz="1950" dirty="0"/>
          </a:p>
        </p:txBody>
      </p:sp>
      <p:sp>
        <p:nvSpPr>
          <p:cNvPr id="18" name="Text 16">
            <a:extLst>
              <a:ext uri="{FF2B5EF4-FFF2-40B4-BE49-F238E27FC236}">
                <a16:creationId xmlns:a16="http://schemas.microsoft.com/office/drawing/2014/main" id="{E3E0937C-4783-5DFF-09EE-C40B319F79B5}"/>
              </a:ext>
            </a:extLst>
          </p:cNvPr>
          <p:cNvSpPr/>
          <p:nvPr/>
        </p:nvSpPr>
        <p:spPr>
          <a:xfrm>
            <a:off x="7610594" y="5323403"/>
            <a:ext cx="6311741" cy="323612"/>
          </a:xfrm>
          <a:prstGeom prst="rect">
            <a:avLst/>
          </a:prstGeom>
          <a:noFill/>
          <a:ln/>
        </p:spPr>
        <p:txBody>
          <a:bodyPr wrap="none" lIns="0" tIns="0" rIns="0" bIns="0" rtlCol="0" anchor="t"/>
          <a:lstStyle/>
          <a:p>
            <a:pPr marL="0" indent="0" algn="l">
              <a:lnSpc>
                <a:spcPts val="2500"/>
              </a:lnSpc>
              <a:buNone/>
            </a:pPr>
            <a:r>
              <a:rPr lang="en-US" sz="1550" kern="0" spc="-32" dirty="0">
                <a:solidFill>
                  <a:srgbClr val="272525"/>
                </a:solidFill>
                <a:latin typeface="Inter" pitchFamily="34" charset="0"/>
                <a:ea typeface="Inter" pitchFamily="34" charset="-122"/>
                <a:cs typeface="Inter" pitchFamily="34" charset="-120"/>
              </a:rPr>
              <a:t>Creating movement by manipulating the rig over time.</a:t>
            </a:r>
            <a:endParaRPr lang="en-US" sz="1550" dirty="0"/>
          </a:p>
        </p:txBody>
      </p:sp>
      <p:sp>
        <p:nvSpPr>
          <p:cNvPr id="19" name="Shape 17">
            <a:extLst>
              <a:ext uri="{FF2B5EF4-FFF2-40B4-BE49-F238E27FC236}">
                <a16:creationId xmlns:a16="http://schemas.microsoft.com/office/drawing/2014/main" id="{9697CCE6-9694-BB65-1666-30DF7379CB47}"/>
              </a:ext>
            </a:extLst>
          </p:cNvPr>
          <p:cNvSpPr/>
          <p:nvPr/>
        </p:nvSpPr>
        <p:spPr>
          <a:xfrm>
            <a:off x="6702564" y="6495217"/>
            <a:ext cx="708065" cy="22860"/>
          </a:xfrm>
          <a:prstGeom prst="roundRect">
            <a:avLst>
              <a:gd name="adj" fmla="val 371721"/>
            </a:avLst>
          </a:prstGeom>
          <a:solidFill>
            <a:srgbClr val="C0C1D7"/>
          </a:solidFill>
          <a:ln/>
        </p:spPr>
      </p:sp>
      <p:sp>
        <p:nvSpPr>
          <p:cNvPr id="20" name="Shape 18">
            <a:extLst>
              <a:ext uri="{FF2B5EF4-FFF2-40B4-BE49-F238E27FC236}">
                <a16:creationId xmlns:a16="http://schemas.microsoft.com/office/drawing/2014/main" id="{1FC7A472-0CDB-A187-CDE0-568291A7149F}"/>
              </a:ext>
            </a:extLst>
          </p:cNvPr>
          <p:cNvSpPr/>
          <p:nvPr/>
        </p:nvSpPr>
        <p:spPr>
          <a:xfrm>
            <a:off x="6270248" y="6279118"/>
            <a:ext cx="455176" cy="455176"/>
          </a:xfrm>
          <a:prstGeom prst="roundRect">
            <a:avLst>
              <a:gd name="adj" fmla="val 18669"/>
            </a:avLst>
          </a:prstGeom>
          <a:solidFill>
            <a:schemeClr val="accent2">
              <a:lumMod val="60000"/>
              <a:lumOff val="40000"/>
            </a:schemeClr>
          </a:solidFill>
          <a:ln w="7620">
            <a:solidFill>
              <a:srgbClr val="C0C1D7"/>
            </a:solidFill>
            <a:prstDash val="solid"/>
          </a:ln>
        </p:spPr>
      </p:sp>
      <p:sp>
        <p:nvSpPr>
          <p:cNvPr id="21" name="Text 19">
            <a:extLst>
              <a:ext uri="{FF2B5EF4-FFF2-40B4-BE49-F238E27FC236}">
                <a16:creationId xmlns:a16="http://schemas.microsoft.com/office/drawing/2014/main" id="{B492C263-84F8-7588-A878-2CFD3FECF83B}"/>
              </a:ext>
            </a:extLst>
          </p:cNvPr>
          <p:cNvSpPr/>
          <p:nvPr/>
        </p:nvSpPr>
        <p:spPr>
          <a:xfrm>
            <a:off x="6399788" y="6354961"/>
            <a:ext cx="196096" cy="303490"/>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Inter" pitchFamily="34" charset="0"/>
                <a:ea typeface="Inter" pitchFamily="34" charset="-122"/>
                <a:cs typeface="Inter" pitchFamily="34" charset="-120"/>
              </a:rPr>
              <a:t>4</a:t>
            </a:r>
            <a:endParaRPr lang="en-US" sz="2350" dirty="0"/>
          </a:p>
        </p:txBody>
      </p:sp>
      <p:sp>
        <p:nvSpPr>
          <p:cNvPr id="22" name="Text 20">
            <a:extLst>
              <a:ext uri="{FF2B5EF4-FFF2-40B4-BE49-F238E27FC236}">
                <a16:creationId xmlns:a16="http://schemas.microsoft.com/office/drawing/2014/main" id="{34AED127-453D-2293-38A5-33FF399A8AA9}"/>
              </a:ext>
            </a:extLst>
          </p:cNvPr>
          <p:cNvSpPr/>
          <p:nvPr/>
        </p:nvSpPr>
        <p:spPr>
          <a:xfrm>
            <a:off x="7610594" y="6253877"/>
            <a:ext cx="2529007" cy="316111"/>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pitchFamily="34" charset="0"/>
                <a:ea typeface="Inter" pitchFamily="34" charset="-122"/>
                <a:cs typeface="Inter" pitchFamily="34" charset="-120"/>
              </a:rPr>
              <a:t>Rendering</a:t>
            </a:r>
            <a:endParaRPr lang="en-US" sz="1950" dirty="0"/>
          </a:p>
        </p:txBody>
      </p:sp>
      <p:sp>
        <p:nvSpPr>
          <p:cNvPr id="23" name="Text 21">
            <a:extLst>
              <a:ext uri="{FF2B5EF4-FFF2-40B4-BE49-F238E27FC236}">
                <a16:creationId xmlns:a16="http://schemas.microsoft.com/office/drawing/2014/main" id="{FCA59327-9EAC-04B4-5A53-592A209BDCD2}"/>
              </a:ext>
            </a:extLst>
          </p:cNvPr>
          <p:cNvSpPr/>
          <p:nvPr/>
        </p:nvSpPr>
        <p:spPr>
          <a:xfrm>
            <a:off x="7610594" y="6691313"/>
            <a:ext cx="6311741" cy="323612"/>
          </a:xfrm>
          <a:prstGeom prst="rect">
            <a:avLst/>
          </a:prstGeom>
          <a:noFill/>
          <a:ln/>
        </p:spPr>
        <p:txBody>
          <a:bodyPr wrap="none" lIns="0" tIns="0" rIns="0" bIns="0" rtlCol="0" anchor="t"/>
          <a:lstStyle/>
          <a:p>
            <a:pPr marL="0" indent="0" algn="l">
              <a:lnSpc>
                <a:spcPts val="2500"/>
              </a:lnSpc>
              <a:buNone/>
            </a:pPr>
            <a:r>
              <a:rPr lang="en-US" sz="1550" kern="0" spc="-32" dirty="0">
                <a:solidFill>
                  <a:srgbClr val="272525"/>
                </a:solidFill>
                <a:latin typeface="Inter" pitchFamily="34" charset="0"/>
                <a:ea typeface="Inter" pitchFamily="34" charset="-122"/>
                <a:cs typeface="Inter" pitchFamily="34" charset="-120"/>
              </a:rPr>
              <a:t>Producing the final animated sequence with lighting and effects.</a:t>
            </a:r>
            <a:endParaRPr lang="en-US" sz="1550" dirty="0"/>
          </a:p>
        </p:txBody>
      </p:sp>
      <p:sp>
        <p:nvSpPr>
          <p:cNvPr id="24" name="Rectangle 23">
            <a:extLst>
              <a:ext uri="{FF2B5EF4-FFF2-40B4-BE49-F238E27FC236}">
                <a16:creationId xmlns:a16="http://schemas.microsoft.com/office/drawing/2014/main" id="{664106E7-F6A0-DAB7-AF2F-E3D7070E0102}"/>
              </a:ext>
            </a:extLst>
          </p:cNvPr>
          <p:cNvSpPr/>
          <p:nvPr/>
        </p:nvSpPr>
        <p:spPr>
          <a:xfrm>
            <a:off x="5927756" y="6934262"/>
            <a:ext cx="6922482" cy="1452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3D Animation is the process of creating moving  images in a three-dimensional digital space</a:t>
            </a:r>
            <a:endParaRPr lang="fr-FR" dirty="0">
              <a:solidFill>
                <a:schemeClr val="tx1"/>
              </a:solidFill>
            </a:endParaRPr>
          </a:p>
        </p:txBody>
      </p:sp>
      <p:sp>
        <p:nvSpPr>
          <p:cNvPr id="25" name="Rectangle 24">
            <a:extLst>
              <a:ext uri="{FF2B5EF4-FFF2-40B4-BE49-F238E27FC236}">
                <a16:creationId xmlns:a16="http://schemas.microsoft.com/office/drawing/2014/main" id="{97668C2F-0280-8121-CD7B-ACD43F9035D2}"/>
              </a:ext>
            </a:extLst>
          </p:cNvPr>
          <p:cNvSpPr/>
          <p:nvPr/>
        </p:nvSpPr>
        <p:spPr>
          <a:xfrm>
            <a:off x="12850238" y="7744182"/>
            <a:ext cx="1692613" cy="485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Picture 25">
            <a:extLst>
              <a:ext uri="{FF2B5EF4-FFF2-40B4-BE49-F238E27FC236}">
                <a16:creationId xmlns:a16="http://schemas.microsoft.com/office/drawing/2014/main" id="{34E9B290-E3F2-2FB8-CCB7-1578A4580FFB}"/>
              </a:ext>
            </a:extLst>
          </p:cNvPr>
          <p:cNvPicPr>
            <a:picLocks noChangeAspect="1"/>
          </p:cNvPicPr>
          <p:nvPr/>
        </p:nvPicPr>
        <p:blipFill>
          <a:blip r:embed="rId2"/>
          <a:stretch>
            <a:fillRect/>
          </a:stretch>
        </p:blipFill>
        <p:spPr>
          <a:xfrm>
            <a:off x="-542" y="-4551"/>
            <a:ext cx="5585585" cy="8229600"/>
          </a:xfrm>
          <a:prstGeom prst="rect">
            <a:avLst/>
          </a:prstGeom>
        </p:spPr>
      </p:pic>
    </p:spTree>
    <p:extLst>
      <p:ext uri="{BB962C8B-B14F-4D97-AF65-F5344CB8AC3E}">
        <p14:creationId xmlns:p14="http://schemas.microsoft.com/office/powerpoint/2010/main" val="3064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D141DCE-18B8-E18B-4CE4-0D4C999EB351}"/>
              </a:ext>
            </a:extLst>
          </p:cNvPr>
          <p:cNvSpPr/>
          <p:nvPr/>
        </p:nvSpPr>
        <p:spPr>
          <a:xfrm>
            <a:off x="572095" y="339685"/>
            <a:ext cx="6825258" cy="386001"/>
          </a:xfrm>
          <a:prstGeom prst="rect">
            <a:avLst/>
          </a:prstGeom>
          <a:noFill/>
          <a:ln/>
        </p:spPr>
        <p:txBody>
          <a:bodyPr wrap="none" lIns="0" tIns="0" rIns="0" bIns="0" rtlCol="0" anchor="t"/>
          <a:lstStyle/>
          <a:p>
            <a:pPr marL="0" indent="0">
              <a:lnSpc>
                <a:spcPts val="3000"/>
              </a:lnSpc>
              <a:buNone/>
            </a:pPr>
            <a:r>
              <a:rPr lang="en-US" sz="2400" b="1" kern="0" spc="-73" dirty="0">
                <a:solidFill>
                  <a:srgbClr val="000000"/>
                </a:solidFill>
                <a:latin typeface="Inter" pitchFamily="34" charset="0"/>
                <a:ea typeface="Inter" pitchFamily="34" charset="-122"/>
                <a:cs typeface="Inter" pitchFamily="34" charset="-120"/>
              </a:rPr>
              <a:t>The Design Process: From Concept to Validation</a:t>
            </a:r>
            <a:endParaRPr lang="en-US" sz="2400" dirty="0"/>
          </a:p>
        </p:txBody>
      </p:sp>
      <p:pic>
        <p:nvPicPr>
          <p:cNvPr id="3" name="Image 0" descr="preencoded.png">
            <a:extLst>
              <a:ext uri="{FF2B5EF4-FFF2-40B4-BE49-F238E27FC236}">
                <a16:creationId xmlns:a16="http://schemas.microsoft.com/office/drawing/2014/main" id="{DA635857-6D16-5E8C-FBDC-C5B651B9C8A5}"/>
              </a:ext>
            </a:extLst>
          </p:cNvPr>
          <p:cNvPicPr>
            <a:picLocks noChangeAspect="1"/>
          </p:cNvPicPr>
          <p:nvPr/>
        </p:nvPicPr>
        <p:blipFill>
          <a:blip r:embed="rId2"/>
          <a:stretch>
            <a:fillRect/>
          </a:stretch>
        </p:blipFill>
        <p:spPr>
          <a:xfrm>
            <a:off x="572095" y="972741"/>
            <a:ext cx="617577" cy="988219"/>
          </a:xfrm>
          <a:prstGeom prst="rect">
            <a:avLst/>
          </a:prstGeom>
        </p:spPr>
      </p:pic>
      <p:sp>
        <p:nvSpPr>
          <p:cNvPr id="4" name="Text 1">
            <a:extLst>
              <a:ext uri="{FF2B5EF4-FFF2-40B4-BE49-F238E27FC236}">
                <a16:creationId xmlns:a16="http://schemas.microsoft.com/office/drawing/2014/main" id="{F3DDA5D7-476B-F394-BE35-736170C238BB}"/>
              </a:ext>
            </a:extLst>
          </p:cNvPr>
          <p:cNvSpPr/>
          <p:nvPr/>
        </p:nvSpPr>
        <p:spPr>
          <a:xfrm>
            <a:off x="1374934" y="1096208"/>
            <a:ext cx="1544122" cy="193000"/>
          </a:xfrm>
          <a:prstGeom prst="rect">
            <a:avLst/>
          </a:prstGeom>
          <a:noFill/>
          <a:ln/>
        </p:spPr>
        <p:txBody>
          <a:bodyPr wrap="none" lIns="0" tIns="0" rIns="0" bIns="0" rtlCol="0" anchor="t"/>
          <a:lstStyle/>
          <a:p>
            <a:pPr marL="0" indent="0" algn="l">
              <a:lnSpc>
                <a:spcPts val="1500"/>
              </a:lnSpc>
              <a:buNone/>
            </a:pPr>
            <a:r>
              <a:rPr lang="en-US" sz="1200" b="1" kern="0" spc="-36" dirty="0">
                <a:solidFill>
                  <a:srgbClr val="272525"/>
                </a:solidFill>
                <a:latin typeface="Inter" pitchFamily="34" charset="0"/>
                <a:ea typeface="Inter" pitchFamily="34" charset="-122"/>
                <a:cs typeface="Inter" pitchFamily="34" charset="-120"/>
              </a:rPr>
              <a:t>Thinking</a:t>
            </a:r>
            <a:endParaRPr lang="en-US" sz="1200" dirty="0"/>
          </a:p>
        </p:txBody>
      </p:sp>
      <p:sp>
        <p:nvSpPr>
          <p:cNvPr id="5" name="Text 2">
            <a:extLst>
              <a:ext uri="{FF2B5EF4-FFF2-40B4-BE49-F238E27FC236}">
                <a16:creationId xmlns:a16="http://schemas.microsoft.com/office/drawing/2014/main" id="{0E44F337-C376-1E10-4B9B-77303498FAE5}"/>
              </a:ext>
            </a:extLst>
          </p:cNvPr>
          <p:cNvSpPr/>
          <p:nvPr/>
        </p:nvSpPr>
        <p:spPr>
          <a:xfrm>
            <a:off x="1374934" y="1363266"/>
            <a:ext cx="12683371" cy="197644"/>
          </a:xfrm>
          <a:prstGeom prst="rect">
            <a:avLst/>
          </a:prstGeom>
          <a:noFill/>
          <a:ln/>
        </p:spPr>
        <p:txBody>
          <a:bodyPr wrap="none" lIns="0" tIns="0" rIns="0" bIns="0" rtlCol="0" anchor="t"/>
          <a:lstStyle/>
          <a:p>
            <a:pPr marL="0" indent="0" algn="l">
              <a:lnSpc>
                <a:spcPts val="1550"/>
              </a:lnSpc>
              <a:buNone/>
            </a:pPr>
            <a:r>
              <a:rPr lang="en-US" sz="950" kern="0" spc="-19" dirty="0">
                <a:solidFill>
                  <a:srgbClr val="272525"/>
                </a:solidFill>
                <a:latin typeface="Inter" pitchFamily="34" charset="0"/>
                <a:ea typeface="Inter" pitchFamily="34" charset="-122"/>
                <a:cs typeface="Inter" pitchFamily="34" charset="-120"/>
              </a:rPr>
              <a:t>Understand the client’s needs or project requirements. Brainstorm potential solutions, sketch concepts, and define the overall approach.</a:t>
            </a:r>
            <a:endParaRPr lang="en-US" sz="950" dirty="0"/>
          </a:p>
        </p:txBody>
      </p:sp>
      <p:pic>
        <p:nvPicPr>
          <p:cNvPr id="6" name="Image 1" descr="preencoded.png">
            <a:extLst>
              <a:ext uri="{FF2B5EF4-FFF2-40B4-BE49-F238E27FC236}">
                <a16:creationId xmlns:a16="http://schemas.microsoft.com/office/drawing/2014/main" id="{6694BBF1-E7E6-6612-4E45-FBEE726196CA}"/>
              </a:ext>
            </a:extLst>
          </p:cNvPr>
          <p:cNvPicPr>
            <a:picLocks noChangeAspect="1"/>
          </p:cNvPicPr>
          <p:nvPr/>
        </p:nvPicPr>
        <p:blipFill>
          <a:blip r:embed="rId3"/>
          <a:stretch>
            <a:fillRect/>
          </a:stretch>
        </p:blipFill>
        <p:spPr>
          <a:xfrm>
            <a:off x="572095" y="1960959"/>
            <a:ext cx="617577" cy="988219"/>
          </a:xfrm>
          <a:prstGeom prst="rect">
            <a:avLst/>
          </a:prstGeom>
        </p:spPr>
      </p:pic>
      <p:sp>
        <p:nvSpPr>
          <p:cNvPr id="7" name="Text 3">
            <a:extLst>
              <a:ext uri="{FF2B5EF4-FFF2-40B4-BE49-F238E27FC236}">
                <a16:creationId xmlns:a16="http://schemas.microsoft.com/office/drawing/2014/main" id="{D98EC771-DF09-C1AB-4E5E-36B087174BB0}"/>
              </a:ext>
            </a:extLst>
          </p:cNvPr>
          <p:cNvSpPr/>
          <p:nvPr/>
        </p:nvSpPr>
        <p:spPr>
          <a:xfrm>
            <a:off x="1374934" y="2084427"/>
            <a:ext cx="1544122" cy="193000"/>
          </a:xfrm>
          <a:prstGeom prst="rect">
            <a:avLst/>
          </a:prstGeom>
          <a:noFill/>
          <a:ln/>
        </p:spPr>
        <p:txBody>
          <a:bodyPr wrap="none" lIns="0" tIns="0" rIns="0" bIns="0" rtlCol="0" anchor="t"/>
          <a:lstStyle/>
          <a:p>
            <a:pPr marL="0" indent="0" algn="l">
              <a:lnSpc>
                <a:spcPts val="1500"/>
              </a:lnSpc>
              <a:buNone/>
            </a:pPr>
            <a:r>
              <a:rPr lang="en-US" sz="1200" b="1" kern="0" spc="-36" dirty="0">
                <a:solidFill>
                  <a:srgbClr val="272525"/>
                </a:solidFill>
                <a:latin typeface="Inter" pitchFamily="34" charset="0"/>
                <a:ea typeface="Inter" pitchFamily="34" charset="-122"/>
                <a:cs typeface="Inter" pitchFamily="34" charset="-120"/>
              </a:rPr>
              <a:t>Designing</a:t>
            </a:r>
            <a:endParaRPr lang="en-US" sz="1200" dirty="0"/>
          </a:p>
        </p:txBody>
      </p:sp>
      <p:sp>
        <p:nvSpPr>
          <p:cNvPr id="8" name="Text 4">
            <a:extLst>
              <a:ext uri="{FF2B5EF4-FFF2-40B4-BE49-F238E27FC236}">
                <a16:creationId xmlns:a16="http://schemas.microsoft.com/office/drawing/2014/main" id="{8BEFCD4B-0A35-EAA0-17EC-F272D0D292D6}"/>
              </a:ext>
            </a:extLst>
          </p:cNvPr>
          <p:cNvSpPr/>
          <p:nvPr/>
        </p:nvSpPr>
        <p:spPr>
          <a:xfrm>
            <a:off x="1374934" y="2351484"/>
            <a:ext cx="12683371" cy="197644"/>
          </a:xfrm>
          <a:prstGeom prst="rect">
            <a:avLst/>
          </a:prstGeom>
          <a:noFill/>
          <a:ln/>
        </p:spPr>
        <p:txBody>
          <a:bodyPr wrap="none" lIns="0" tIns="0" rIns="0" bIns="0" rtlCol="0" anchor="t"/>
          <a:lstStyle/>
          <a:p>
            <a:pPr marL="0" indent="0" algn="l">
              <a:lnSpc>
                <a:spcPts val="1550"/>
              </a:lnSpc>
              <a:buNone/>
            </a:pPr>
            <a:r>
              <a:rPr lang="en-US" sz="950" kern="0" spc="-19" dirty="0">
                <a:solidFill>
                  <a:srgbClr val="272525"/>
                </a:solidFill>
                <a:latin typeface="Inter" pitchFamily="34" charset="0"/>
                <a:ea typeface="Inter" pitchFamily="34" charset="-122"/>
                <a:cs typeface="Inter" pitchFamily="34" charset="-120"/>
              </a:rPr>
              <a:t>Create 3D models using Fusion 360 or SolidWorks. This stage involves detailed geometry creation, ensuring the model is accurate and functional.</a:t>
            </a:r>
            <a:endParaRPr lang="en-US" sz="950" dirty="0"/>
          </a:p>
        </p:txBody>
      </p:sp>
      <p:pic>
        <p:nvPicPr>
          <p:cNvPr id="9" name="Image 2" descr="preencoded.png">
            <a:extLst>
              <a:ext uri="{FF2B5EF4-FFF2-40B4-BE49-F238E27FC236}">
                <a16:creationId xmlns:a16="http://schemas.microsoft.com/office/drawing/2014/main" id="{E34B5C38-6C5A-F4E3-DB5F-C20F076B4B6D}"/>
              </a:ext>
            </a:extLst>
          </p:cNvPr>
          <p:cNvPicPr>
            <a:picLocks noChangeAspect="1"/>
          </p:cNvPicPr>
          <p:nvPr/>
        </p:nvPicPr>
        <p:blipFill>
          <a:blip r:embed="rId4"/>
          <a:stretch>
            <a:fillRect/>
          </a:stretch>
        </p:blipFill>
        <p:spPr>
          <a:xfrm>
            <a:off x="572095" y="2949178"/>
            <a:ext cx="617577" cy="988219"/>
          </a:xfrm>
          <a:prstGeom prst="rect">
            <a:avLst/>
          </a:prstGeom>
        </p:spPr>
      </p:pic>
      <p:sp>
        <p:nvSpPr>
          <p:cNvPr id="10" name="Text 5">
            <a:extLst>
              <a:ext uri="{FF2B5EF4-FFF2-40B4-BE49-F238E27FC236}">
                <a16:creationId xmlns:a16="http://schemas.microsoft.com/office/drawing/2014/main" id="{11C8D473-DD02-CFE9-E7BD-7581C26BA584}"/>
              </a:ext>
            </a:extLst>
          </p:cNvPr>
          <p:cNvSpPr/>
          <p:nvPr/>
        </p:nvSpPr>
        <p:spPr>
          <a:xfrm>
            <a:off x="1374934" y="3072646"/>
            <a:ext cx="1615440" cy="193000"/>
          </a:xfrm>
          <a:prstGeom prst="rect">
            <a:avLst/>
          </a:prstGeom>
          <a:noFill/>
          <a:ln/>
        </p:spPr>
        <p:txBody>
          <a:bodyPr wrap="none" lIns="0" tIns="0" rIns="0" bIns="0" rtlCol="0" anchor="t"/>
          <a:lstStyle/>
          <a:p>
            <a:pPr marL="0" indent="0" algn="l">
              <a:lnSpc>
                <a:spcPts val="1500"/>
              </a:lnSpc>
              <a:buNone/>
            </a:pPr>
            <a:r>
              <a:rPr lang="en-US" sz="1200" b="1" kern="0" spc="-36" dirty="0">
                <a:solidFill>
                  <a:srgbClr val="272525"/>
                </a:solidFill>
                <a:latin typeface="Inter" pitchFamily="34" charset="0"/>
                <a:ea typeface="Inter" pitchFamily="34" charset="-122"/>
                <a:cs typeface="Inter" pitchFamily="34" charset="-120"/>
              </a:rPr>
              <a:t>Testing and Simulation</a:t>
            </a:r>
            <a:endParaRPr lang="en-US" sz="1200" dirty="0"/>
          </a:p>
        </p:txBody>
      </p:sp>
      <p:sp>
        <p:nvSpPr>
          <p:cNvPr id="11" name="Text 6">
            <a:extLst>
              <a:ext uri="{FF2B5EF4-FFF2-40B4-BE49-F238E27FC236}">
                <a16:creationId xmlns:a16="http://schemas.microsoft.com/office/drawing/2014/main" id="{7163697F-0678-9FCF-D3CD-5629244A3336}"/>
              </a:ext>
            </a:extLst>
          </p:cNvPr>
          <p:cNvSpPr/>
          <p:nvPr/>
        </p:nvSpPr>
        <p:spPr>
          <a:xfrm>
            <a:off x="1374934" y="3339703"/>
            <a:ext cx="12683371" cy="197644"/>
          </a:xfrm>
          <a:prstGeom prst="rect">
            <a:avLst/>
          </a:prstGeom>
          <a:noFill/>
          <a:ln/>
        </p:spPr>
        <p:txBody>
          <a:bodyPr wrap="none" lIns="0" tIns="0" rIns="0" bIns="0" rtlCol="0" anchor="t"/>
          <a:lstStyle/>
          <a:p>
            <a:pPr marL="0" indent="0" algn="l">
              <a:lnSpc>
                <a:spcPts val="1550"/>
              </a:lnSpc>
              <a:buNone/>
            </a:pPr>
            <a:r>
              <a:rPr lang="en-US" sz="950" kern="0" spc="-19" dirty="0">
                <a:solidFill>
                  <a:srgbClr val="272525"/>
                </a:solidFill>
                <a:latin typeface="Inter" pitchFamily="34" charset="0"/>
                <a:ea typeface="Inter" pitchFamily="34" charset="-122"/>
                <a:cs typeface="Inter" pitchFamily="34" charset="-120"/>
              </a:rPr>
              <a:t>Use Fusion 360’s simulation tools to perform virtual stress, motion, and thermal analysis to ensure the design works as expected in real-world conditions.</a:t>
            </a:r>
            <a:endParaRPr lang="en-US" sz="950" dirty="0"/>
          </a:p>
        </p:txBody>
      </p:sp>
      <p:pic>
        <p:nvPicPr>
          <p:cNvPr id="12" name="Image 3" descr="preencoded.png">
            <a:extLst>
              <a:ext uri="{FF2B5EF4-FFF2-40B4-BE49-F238E27FC236}">
                <a16:creationId xmlns:a16="http://schemas.microsoft.com/office/drawing/2014/main" id="{D3D32932-041D-979D-3098-8C652D96E06E}"/>
              </a:ext>
            </a:extLst>
          </p:cNvPr>
          <p:cNvPicPr>
            <a:picLocks noChangeAspect="1"/>
          </p:cNvPicPr>
          <p:nvPr/>
        </p:nvPicPr>
        <p:blipFill>
          <a:blip r:embed="rId5"/>
          <a:stretch>
            <a:fillRect/>
          </a:stretch>
        </p:blipFill>
        <p:spPr>
          <a:xfrm>
            <a:off x="572095" y="3937397"/>
            <a:ext cx="617577" cy="988219"/>
          </a:xfrm>
          <a:prstGeom prst="rect">
            <a:avLst/>
          </a:prstGeom>
        </p:spPr>
      </p:pic>
      <p:sp>
        <p:nvSpPr>
          <p:cNvPr id="13" name="Text 7">
            <a:extLst>
              <a:ext uri="{FF2B5EF4-FFF2-40B4-BE49-F238E27FC236}">
                <a16:creationId xmlns:a16="http://schemas.microsoft.com/office/drawing/2014/main" id="{65F8D592-4530-77EA-3D53-965B796184E4}"/>
              </a:ext>
            </a:extLst>
          </p:cNvPr>
          <p:cNvSpPr/>
          <p:nvPr/>
        </p:nvSpPr>
        <p:spPr>
          <a:xfrm>
            <a:off x="1374934" y="4060865"/>
            <a:ext cx="1544122" cy="193000"/>
          </a:xfrm>
          <a:prstGeom prst="rect">
            <a:avLst/>
          </a:prstGeom>
          <a:noFill/>
          <a:ln/>
        </p:spPr>
        <p:txBody>
          <a:bodyPr wrap="none" lIns="0" tIns="0" rIns="0" bIns="0" rtlCol="0" anchor="t"/>
          <a:lstStyle/>
          <a:p>
            <a:pPr marL="0" indent="0" algn="l">
              <a:lnSpc>
                <a:spcPts val="1500"/>
              </a:lnSpc>
              <a:buNone/>
            </a:pPr>
            <a:r>
              <a:rPr lang="en-US" sz="1200" b="1" kern="0" spc="-36" dirty="0">
                <a:solidFill>
                  <a:srgbClr val="272525"/>
                </a:solidFill>
                <a:latin typeface="Inter" pitchFamily="34" charset="0"/>
                <a:ea typeface="Inter" pitchFamily="34" charset="-122"/>
                <a:cs typeface="Inter" pitchFamily="34" charset="-120"/>
              </a:rPr>
              <a:t>Prototyping</a:t>
            </a:r>
            <a:endParaRPr lang="en-US" sz="1200" dirty="0"/>
          </a:p>
        </p:txBody>
      </p:sp>
      <p:sp>
        <p:nvSpPr>
          <p:cNvPr id="14" name="Text 8">
            <a:extLst>
              <a:ext uri="{FF2B5EF4-FFF2-40B4-BE49-F238E27FC236}">
                <a16:creationId xmlns:a16="http://schemas.microsoft.com/office/drawing/2014/main" id="{21D6E9B0-5998-E627-391E-AFBE30440645}"/>
              </a:ext>
            </a:extLst>
          </p:cNvPr>
          <p:cNvSpPr/>
          <p:nvPr/>
        </p:nvSpPr>
        <p:spPr>
          <a:xfrm>
            <a:off x="1374934" y="4327922"/>
            <a:ext cx="12683371" cy="197644"/>
          </a:xfrm>
          <a:prstGeom prst="rect">
            <a:avLst/>
          </a:prstGeom>
          <a:noFill/>
          <a:ln/>
        </p:spPr>
        <p:txBody>
          <a:bodyPr wrap="none" lIns="0" tIns="0" rIns="0" bIns="0" rtlCol="0" anchor="t"/>
          <a:lstStyle/>
          <a:p>
            <a:pPr marL="0" indent="0" algn="l">
              <a:lnSpc>
                <a:spcPts val="1550"/>
              </a:lnSpc>
              <a:buNone/>
            </a:pPr>
            <a:r>
              <a:rPr lang="en-US" sz="950" kern="0" spc="-19" dirty="0">
                <a:solidFill>
                  <a:srgbClr val="272525"/>
                </a:solidFill>
                <a:latin typeface="Inter" pitchFamily="34" charset="0"/>
                <a:ea typeface="Inter" pitchFamily="34" charset="-122"/>
                <a:cs typeface="Inter" pitchFamily="34" charset="-120"/>
              </a:rPr>
              <a:t>Export the 3D model for rapid prototyping using 3D printing. Fusion 360’s integrated tools allow you to convert your design into a 3D-printable file format.</a:t>
            </a:r>
            <a:endParaRPr lang="en-US" sz="950" dirty="0"/>
          </a:p>
        </p:txBody>
      </p:sp>
      <p:pic>
        <p:nvPicPr>
          <p:cNvPr id="15" name="Image 4" descr="preencoded.png">
            <a:extLst>
              <a:ext uri="{FF2B5EF4-FFF2-40B4-BE49-F238E27FC236}">
                <a16:creationId xmlns:a16="http://schemas.microsoft.com/office/drawing/2014/main" id="{11796D50-7703-E58B-385F-4655B9C8D1D9}"/>
              </a:ext>
            </a:extLst>
          </p:cNvPr>
          <p:cNvPicPr>
            <a:picLocks noChangeAspect="1"/>
          </p:cNvPicPr>
          <p:nvPr/>
        </p:nvPicPr>
        <p:blipFill>
          <a:blip r:embed="rId6"/>
          <a:stretch>
            <a:fillRect/>
          </a:stretch>
        </p:blipFill>
        <p:spPr>
          <a:xfrm>
            <a:off x="572095" y="4925616"/>
            <a:ext cx="617577" cy="988219"/>
          </a:xfrm>
          <a:prstGeom prst="rect">
            <a:avLst/>
          </a:prstGeom>
        </p:spPr>
      </p:pic>
      <p:sp>
        <p:nvSpPr>
          <p:cNvPr id="16" name="Text 9">
            <a:extLst>
              <a:ext uri="{FF2B5EF4-FFF2-40B4-BE49-F238E27FC236}">
                <a16:creationId xmlns:a16="http://schemas.microsoft.com/office/drawing/2014/main" id="{6BBE3E4D-EE70-7883-3333-170750C3A3DB}"/>
              </a:ext>
            </a:extLst>
          </p:cNvPr>
          <p:cNvSpPr/>
          <p:nvPr/>
        </p:nvSpPr>
        <p:spPr>
          <a:xfrm>
            <a:off x="1374934" y="5049083"/>
            <a:ext cx="1544122" cy="193000"/>
          </a:xfrm>
          <a:prstGeom prst="rect">
            <a:avLst/>
          </a:prstGeom>
          <a:noFill/>
          <a:ln/>
        </p:spPr>
        <p:txBody>
          <a:bodyPr wrap="none" lIns="0" tIns="0" rIns="0" bIns="0" rtlCol="0" anchor="t"/>
          <a:lstStyle/>
          <a:p>
            <a:pPr marL="0" indent="0" algn="l">
              <a:lnSpc>
                <a:spcPts val="1500"/>
              </a:lnSpc>
              <a:buNone/>
            </a:pPr>
            <a:r>
              <a:rPr lang="en-US" sz="1200" b="1" kern="0" spc="-36" dirty="0">
                <a:solidFill>
                  <a:srgbClr val="272525"/>
                </a:solidFill>
                <a:latin typeface="Inter" pitchFamily="34" charset="0"/>
                <a:ea typeface="Inter" pitchFamily="34" charset="-122"/>
                <a:cs typeface="Inter" pitchFamily="34" charset="-120"/>
              </a:rPr>
              <a:t>Rendering</a:t>
            </a:r>
            <a:endParaRPr lang="en-US" sz="1200" dirty="0"/>
          </a:p>
        </p:txBody>
      </p:sp>
      <p:sp>
        <p:nvSpPr>
          <p:cNvPr id="17" name="Text 10">
            <a:extLst>
              <a:ext uri="{FF2B5EF4-FFF2-40B4-BE49-F238E27FC236}">
                <a16:creationId xmlns:a16="http://schemas.microsoft.com/office/drawing/2014/main" id="{B6B7157F-9DFA-DF8B-4142-0CB8F8FD7A41}"/>
              </a:ext>
            </a:extLst>
          </p:cNvPr>
          <p:cNvSpPr/>
          <p:nvPr/>
        </p:nvSpPr>
        <p:spPr>
          <a:xfrm>
            <a:off x="1374934" y="5316141"/>
            <a:ext cx="12683371" cy="197644"/>
          </a:xfrm>
          <a:prstGeom prst="rect">
            <a:avLst/>
          </a:prstGeom>
          <a:noFill/>
          <a:ln/>
        </p:spPr>
        <p:txBody>
          <a:bodyPr wrap="none" lIns="0" tIns="0" rIns="0" bIns="0" rtlCol="0" anchor="t"/>
          <a:lstStyle/>
          <a:p>
            <a:pPr marL="0" indent="0" algn="l">
              <a:lnSpc>
                <a:spcPts val="1550"/>
              </a:lnSpc>
              <a:buNone/>
            </a:pPr>
            <a:r>
              <a:rPr lang="en-US" sz="950" kern="0" spc="-19" dirty="0">
                <a:solidFill>
                  <a:srgbClr val="272525"/>
                </a:solidFill>
                <a:latin typeface="Inter" pitchFamily="34" charset="0"/>
                <a:ea typeface="Inter" pitchFamily="34" charset="-122"/>
                <a:cs typeface="Inter" pitchFamily="34" charset="-120"/>
              </a:rPr>
              <a:t>Use Blender, </a:t>
            </a:r>
            <a:r>
              <a:rPr lang="en-US" sz="950" kern="0" spc="-19" dirty="0" err="1">
                <a:solidFill>
                  <a:srgbClr val="272525"/>
                </a:solidFill>
                <a:latin typeface="Inter" pitchFamily="34" charset="0"/>
                <a:ea typeface="Inter" pitchFamily="34" charset="-122"/>
                <a:cs typeface="Inter" pitchFamily="34" charset="-120"/>
              </a:rPr>
              <a:t>KeyShot</a:t>
            </a:r>
            <a:r>
              <a:rPr lang="en-US" sz="950" kern="0" spc="-19" dirty="0">
                <a:solidFill>
                  <a:srgbClr val="272525"/>
                </a:solidFill>
                <a:latin typeface="Inter" pitchFamily="34" charset="0"/>
                <a:ea typeface="Inter" pitchFamily="34" charset="-122"/>
                <a:cs typeface="Inter" pitchFamily="34" charset="-120"/>
              </a:rPr>
              <a:t>, </a:t>
            </a:r>
            <a:r>
              <a:rPr lang="en-US" sz="950" kern="0" spc="-19" dirty="0" err="1">
                <a:solidFill>
                  <a:srgbClr val="272525"/>
                </a:solidFill>
                <a:latin typeface="Inter" pitchFamily="34" charset="0"/>
                <a:ea typeface="Inter" pitchFamily="34" charset="-122"/>
                <a:cs typeface="Inter" pitchFamily="34" charset="-120"/>
              </a:rPr>
              <a:t>Twinmotion</a:t>
            </a:r>
            <a:r>
              <a:rPr lang="en-US" sz="950" kern="0" spc="-19" dirty="0">
                <a:solidFill>
                  <a:srgbClr val="272525"/>
                </a:solidFill>
                <a:latin typeface="Inter" pitchFamily="34" charset="0"/>
                <a:ea typeface="Inter" pitchFamily="34" charset="-122"/>
                <a:cs typeface="Inter" pitchFamily="34" charset="-120"/>
              </a:rPr>
              <a:t>, Ureal Engine to create highly realistic visualizations and animations.</a:t>
            </a:r>
            <a:endParaRPr lang="en-US" sz="950" dirty="0"/>
          </a:p>
        </p:txBody>
      </p:sp>
      <p:pic>
        <p:nvPicPr>
          <p:cNvPr id="18" name="Image 5" descr="preencoded.png">
            <a:extLst>
              <a:ext uri="{FF2B5EF4-FFF2-40B4-BE49-F238E27FC236}">
                <a16:creationId xmlns:a16="http://schemas.microsoft.com/office/drawing/2014/main" id="{076A32F8-849D-3DF4-8C1F-8864F9966B0F}"/>
              </a:ext>
            </a:extLst>
          </p:cNvPr>
          <p:cNvPicPr>
            <a:picLocks noChangeAspect="1"/>
          </p:cNvPicPr>
          <p:nvPr/>
        </p:nvPicPr>
        <p:blipFill>
          <a:blip r:embed="rId7"/>
          <a:stretch>
            <a:fillRect/>
          </a:stretch>
        </p:blipFill>
        <p:spPr>
          <a:xfrm>
            <a:off x="572095" y="5913834"/>
            <a:ext cx="617577" cy="988219"/>
          </a:xfrm>
          <a:prstGeom prst="rect">
            <a:avLst/>
          </a:prstGeom>
        </p:spPr>
      </p:pic>
      <p:sp>
        <p:nvSpPr>
          <p:cNvPr id="19" name="Text 11">
            <a:extLst>
              <a:ext uri="{FF2B5EF4-FFF2-40B4-BE49-F238E27FC236}">
                <a16:creationId xmlns:a16="http://schemas.microsoft.com/office/drawing/2014/main" id="{A79EBA4C-9A85-39D7-AD23-F5FF4820C13D}"/>
              </a:ext>
            </a:extLst>
          </p:cNvPr>
          <p:cNvSpPr/>
          <p:nvPr/>
        </p:nvSpPr>
        <p:spPr>
          <a:xfrm>
            <a:off x="1374934" y="6037302"/>
            <a:ext cx="1544122" cy="193000"/>
          </a:xfrm>
          <a:prstGeom prst="rect">
            <a:avLst/>
          </a:prstGeom>
          <a:noFill/>
          <a:ln/>
        </p:spPr>
        <p:txBody>
          <a:bodyPr wrap="none" lIns="0" tIns="0" rIns="0" bIns="0" rtlCol="0" anchor="t"/>
          <a:lstStyle/>
          <a:p>
            <a:pPr marL="0" indent="0" algn="l">
              <a:lnSpc>
                <a:spcPts val="1500"/>
              </a:lnSpc>
              <a:buNone/>
            </a:pPr>
            <a:r>
              <a:rPr lang="en-US" sz="1200" b="1" kern="0" spc="-36" dirty="0">
                <a:solidFill>
                  <a:srgbClr val="272525"/>
                </a:solidFill>
                <a:latin typeface="Inter" pitchFamily="34" charset="0"/>
                <a:ea typeface="Inter" pitchFamily="34" charset="-122"/>
                <a:cs typeface="Inter" pitchFamily="34" charset="-120"/>
              </a:rPr>
              <a:t>Validation</a:t>
            </a:r>
            <a:endParaRPr lang="en-US" sz="1200" dirty="0"/>
          </a:p>
        </p:txBody>
      </p:sp>
      <p:sp>
        <p:nvSpPr>
          <p:cNvPr id="20" name="Text 12">
            <a:extLst>
              <a:ext uri="{FF2B5EF4-FFF2-40B4-BE49-F238E27FC236}">
                <a16:creationId xmlns:a16="http://schemas.microsoft.com/office/drawing/2014/main" id="{576E16D4-C289-E616-7A6C-7D47DBA886FF}"/>
              </a:ext>
            </a:extLst>
          </p:cNvPr>
          <p:cNvSpPr/>
          <p:nvPr/>
        </p:nvSpPr>
        <p:spPr>
          <a:xfrm>
            <a:off x="1374934" y="6304359"/>
            <a:ext cx="12683371" cy="197644"/>
          </a:xfrm>
          <a:prstGeom prst="rect">
            <a:avLst/>
          </a:prstGeom>
          <a:noFill/>
          <a:ln/>
        </p:spPr>
        <p:txBody>
          <a:bodyPr wrap="none" lIns="0" tIns="0" rIns="0" bIns="0" rtlCol="0" anchor="t"/>
          <a:lstStyle/>
          <a:p>
            <a:pPr marL="0" indent="0" algn="l">
              <a:lnSpc>
                <a:spcPts val="1550"/>
              </a:lnSpc>
              <a:buNone/>
            </a:pPr>
            <a:r>
              <a:rPr lang="en-US" sz="950" kern="0" spc="-19" dirty="0">
                <a:solidFill>
                  <a:srgbClr val="272525"/>
                </a:solidFill>
                <a:latin typeface="Inter" pitchFamily="34" charset="0"/>
                <a:ea typeface="Inter" pitchFamily="34" charset="-122"/>
                <a:cs typeface="Inter" pitchFamily="34" charset="-120"/>
              </a:rPr>
              <a:t>Produce a final prototype that has passed all testing phases. Present the finished model and renderings/animations to the client.</a:t>
            </a:r>
            <a:endParaRPr lang="en-US" sz="950" dirty="0"/>
          </a:p>
        </p:txBody>
      </p:sp>
      <p:pic>
        <p:nvPicPr>
          <p:cNvPr id="21" name="Image 6" descr="preencoded.png">
            <a:extLst>
              <a:ext uri="{FF2B5EF4-FFF2-40B4-BE49-F238E27FC236}">
                <a16:creationId xmlns:a16="http://schemas.microsoft.com/office/drawing/2014/main" id="{C306B8D1-DB93-2AE8-E181-87974741ACFB}"/>
              </a:ext>
            </a:extLst>
          </p:cNvPr>
          <p:cNvPicPr>
            <a:picLocks noChangeAspect="1"/>
          </p:cNvPicPr>
          <p:nvPr/>
        </p:nvPicPr>
        <p:blipFill>
          <a:blip r:embed="rId8"/>
          <a:stretch>
            <a:fillRect/>
          </a:stretch>
        </p:blipFill>
        <p:spPr>
          <a:xfrm>
            <a:off x="572095" y="6902053"/>
            <a:ext cx="617577" cy="988219"/>
          </a:xfrm>
          <a:prstGeom prst="rect">
            <a:avLst/>
          </a:prstGeom>
        </p:spPr>
      </p:pic>
      <p:sp>
        <p:nvSpPr>
          <p:cNvPr id="22" name="Text 13">
            <a:extLst>
              <a:ext uri="{FF2B5EF4-FFF2-40B4-BE49-F238E27FC236}">
                <a16:creationId xmlns:a16="http://schemas.microsoft.com/office/drawing/2014/main" id="{8C356A21-5E3A-FEC6-0851-258E696EF000}"/>
              </a:ext>
            </a:extLst>
          </p:cNvPr>
          <p:cNvSpPr/>
          <p:nvPr/>
        </p:nvSpPr>
        <p:spPr>
          <a:xfrm>
            <a:off x="1374934" y="7025521"/>
            <a:ext cx="1961912" cy="193000"/>
          </a:xfrm>
          <a:prstGeom prst="rect">
            <a:avLst/>
          </a:prstGeom>
          <a:noFill/>
          <a:ln/>
        </p:spPr>
        <p:txBody>
          <a:bodyPr wrap="none" lIns="0" tIns="0" rIns="0" bIns="0" rtlCol="0" anchor="t"/>
          <a:lstStyle/>
          <a:p>
            <a:pPr marL="0" indent="0" algn="l">
              <a:lnSpc>
                <a:spcPts val="1500"/>
              </a:lnSpc>
              <a:buNone/>
            </a:pPr>
            <a:r>
              <a:rPr lang="en-US" sz="1200" b="1" kern="0" spc="-36" dirty="0">
                <a:solidFill>
                  <a:srgbClr val="272525"/>
                </a:solidFill>
                <a:latin typeface="Inter" pitchFamily="34" charset="0"/>
                <a:ea typeface="Inter" pitchFamily="34" charset="-122"/>
                <a:cs typeface="Inter" pitchFamily="34" charset="-120"/>
              </a:rPr>
              <a:t>Manufacturing / 3D printing</a:t>
            </a:r>
            <a:endParaRPr lang="en-US" sz="1200" dirty="0"/>
          </a:p>
        </p:txBody>
      </p:sp>
      <p:sp>
        <p:nvSpPr>
          <p:cNvPr id="23" name="Text 14">
            <a:extLst>
              <a:ext uri="{FF2B5EF4-FFF2-40B4-BE49-F238E27FC236}">
                <a16:creationId xmlns:a16="http://schemas.microsoft.com/office/drawing/2014/main" id="{421CBEAA-9CCE-1C42-760C-1DF9A792C2C7}"/>
              </a:ext>
            </a:extLst>
          </p:cNvPr>
          <p:cNvSpPr/>
          <p:nvPr/>
        </p:nvSpPr>
        <p:spPr>
          <a:xfrm>
            <a:off x="1374934" y="7292578"/>
            <a:ext cx="12683371" cy="197644"/>
          </a:xfrm>
          <a:prstGeom prst="rect">
            <a:avLst/>
          </a:prstGeom>
          <a:noFill/>
          <a:ln/>
        </p:spPr>
        <p:txBody>
          <a:bodyPr wrap="none" lIns="0" tIns="0" rIns="0" bIns="0" rtlCol="0" anchor="t"/>
          <a:lstStyle/>
          <a:p>
            <a:pPr marL="0" indent="0" algn="l">
              <a:lnSpc>
                <a:spcPts val="1550"/>
              </a:lnSpc>
              <a:buNone/>
            </a:pPr>
            <a:r>
              <a:rPr lang="en-US" sz="950" kern="0" spc="-19" dirty="0">
                <a:solidFill>
                  <a:srgbClr val="272525"/>
                </a:solidFill>
                <a:latin typeface="Inter" pitchFamily="34" charset="0"/>
                <a:ea typeface="Inter" pitchFamily="34" charset="-122"/>
                <a:cs typeface="Inter" pitchFamily="34" charset="-120"/>
              </a:rPr>
              <a:t>Once validated, the design can be sent for mass production, using CNC (Computer Numerical Control) machines, molds, or other manufacturing methods or even 3D printing.</a:t>
            </a:r>
            <a:endParaRPr lang="en-US" sz="950" dirty="0"/>
          </a:p>
        </p:txBody>
      </p:sp>
      <p:sp>
        <p:nvSpPr>
          <p:cNvPr id="24" name="Rectangle 23">
            <a:extLst>
              <a:ext uri="{FF2B5EF4-FFF2-40B4-BE49-F238E27FC236}">
                <a16:creationId xmlns:a16="http://schemas.microsoft.com/office/drawing/2014/main" id="{9FC50C21-568B-F054-06FC-AEE9C8A0F771}"/>
              </a:ext>
            </a:extLst>
          </p:cNvPr>
          <p:cNvSpPr/>
          <p:nvPr/>
        </p:nvSpPr>
        <p:spPr>
          <a:xfrm>
            <a:off x="12850238" y="7744182"/>
            <a:ext cx="1692613" cy="485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5302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5E8BAB2A-39BC-697F-0506-ECAC586C6DB9}"/>
              </a:ext>
            </a:extLst>
          </p:cNvPr>
          <p:cNvPicPr>
            <a:picLocks noChangeAspect="1"/>
          </p:cNvPicPr>
          <p:nvPr/>
        </p:nvPicPr>
        <p:blipFill>
          <a:blip r:embed="rId2"/>
          <a:srcRect/>
          <a:stretch/>
        </p:blipFill>
        <p:spPr>
          <a:xfrm>
            <a:off x="417973" y="274008"/>
            <a:ext cx="5346798" cy="60878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 0">
            <a:extLst>
              <a:ext uri="{FF2B5EF4-FFF2-40B4-BE49-F238E27FC236}">
                <a16:creationId xmlns:a16="http://schemas.microsoft.com/office/drawing/2014/main" id="{98B3F834-C634-9596-B6D6-1B421CAE38A3}"/>
              </a:ext>
            </a:extLst>
          </p:cNvPr>
          <p:cNvSpPr/>
          <p:nvPr/>
        </p:nvSpPr>
        <p:spPr>
          <a:xfrm>
            <a:off x="6013966" y="416600"/>
            <a:ext cx="3768923" cy="471130"/>
          </a:xfrm>
          <a:prstGeom prst="rect">
            <a:avLst/>
          </a:prstGeom>
          <a:noFill/>
          <a:ln/>
        </p:spPr>
        <p:txBody>
          <a:bodyPr wrap="none" lIns="0" tIns="0" rIns="0" bIns="0" rtlCol="0" anchor="t"/>
          <a:lstStyle/>
          <a:p>
            <a:pPr marL="0" indent="0">
              <a:lnSpc>
                <a:spcPts val="3700"/>
              </a:lnSpc>
              <a:buNone/>
            </a:pPr>
            <a:r>
              <a:rPr lang="en-US" sz="2950" b="1" kern="0" spc="-89" dirty="0">
                <a:solidFill>
                  <a:srgbClr val="000000"/>
                </a:solidFill>
                <a:latin typeface="Inter" pitchFamily="34" charset="0"/>
                <a:ea typeface="Inter" pitchFamily="34" charset="-122"/>
                <a:cs typeface="Inter" pitchFamily="34" charset="-120"/>
              </a:rPr>
              <a:t>Focus on Fusion 360</a:t>
            </a:r>
            <a:endParaRPr lang="en-US" sz="2950" dirty="0"/>
          </a:p>
        </p:txBody>
      </p:sp>
      <p:pic>
        <p:nvPicPr>
          <p:cNvPr id="4" name="Image 1" descr="preencoded.png">
            <a:extLst>
              <a:ext uri="{FF2B5EF4-FFF2-40B4-BE49-F238E27FC236}">
                <a16:creationId xmlns:a16="http://schemas.microsoft.com/office/drawing/2014/main" id="{B7CFA0DE-D23A-8E0E-FBC2-4E42F22214B0}"/>
              </a:ext>
            </a:extLst>
          </p:cNvPr>
          <p:cNvPicPr>
            <a:picLocks noChangeAspect="1"/>
          </p:cNvPicPr>
          <p:nvPr/>
        </p:nvPicPr>
        <p:blipFill>
          <a:blip r:embed="rId3"/>
          <a:stretch>
            <a:fillRect/>
          </a:stretch>
        </p:blipFill>
        <p:spPr>
          <a:xfrm>
            <a:off x="6013966" y="1113830"/>
            <a:ext cx="376833" cy="376833"/>
          </a:xfrm>
          <a:prstGeom prst="rect">
            <a:avLst/>
          </a:prstGeom>
        </p:spPr>
      </p:pic>
      <p:sp>
        <p:nvSpPr>
          <p:cNvPr id="5" name="Text 1">
            <a:extLst>
              <a:ext uri="{FF2B5EF4-FFF2-40B4-BE49-F238E27FC236}">
                <a16:creationId xmlns:a16="http://schemas.microsoft.com/office/drawing/2014/main" id="{D83F91E8-9064-8097-DC9E-474FC943B8B7}"/>
              </a:ext>
            </a:extLst>
          </p:cNvPr>
          <p:cNvSpPr/>
          <p:nvPr/>
        </p:nvSpPr>
        <p:spPr>
          <a:xfrm>
            <a:off x="6013966" y="1641396"/>
            <a:ext cx="1884402" cy="235506"/>
          </a:xfrm>
          <a:prstGeom prst="rect">
            <a:avLst/>
          </a:prstGeom>
          <a:noFill/>
          <a:ln/>
        </p:spPr>
        <p:txBody>
          <a:bodyPr wrap="none" lIns="0" tIns="0" rIns="0" bIns="0" rtlCol="0" anchor="t"/>
          <a:lstStyle/>
          <a:p>
            <a:pPr marL="0" indent="0" algn="l">
              <a:lnSpc>
                <a:spcPts val="1850"/>
              </a:lnSpc>
              <a:buNone/>
            </a:pPr>
            <a:r>
              <a:rPr lang="en-US" sz="1450" b="1" kern="0" spc="-45" dirty="0">
                <a:solidFill>
                  <a:srgbClr val="272525"/>
                </a:solidFill>
                <a:latin typeface="Inter" pitchFamily="34" charset="0"/>
                <a:ea typeface="Inter" pitchFamily="34" charset="-122"/>
                <a:cs typeface="Inter" pitchFamily="34" charset="-120"/>
              </a:rPr>
              <a:t>Overview</a:t>
            </a:r>
            <a:endParaRPr lang="en-US" sz="1450" dirty="0"/>
          </a:p>
        </p:txBody>
      </p:sp>
      <p:sp>
        <p:nvSpPr>
          <p:cNvPr id="6" name="Text 2">
            <a:extLst>
              <a:ext uri="{FF2B5EF4-FFF2-40B4-BE49-F238E27FC236}">
                <a16:creationId xmlns:a16="http://schemas.microsoft.com/office/drawing/2014/main" id="{3DFC9B0E-D34A-CED4-3B85-97E3127F3193}"/>
              </a:ext>
            </a:extLst>
          </p:cNvPr>
          <p:cNvSpPr/>
          <p:nvPr/>
        </p:nvSpPr>
        <p:spPr>
          <a:xfrm>
            <a:off x="6013966" y="1967270"/>
            <a:ext cx="8088868" cy="482203"/>
          </a:xfrm>
          <a:prstGeom prst="rect">
            <a:avLst/>
          </a:prstGeom>
          <a:noFill/>
          <a:ln/>
        </p:spPr>
        <p:txBody>
          <a:bodyPr wrap="square" lIns="0" tIns="0" rIns="0" bIns="0" rtlCol="0" anchor="t"/>
          <a:lstStyle/>
          <a:p>
            <a:pPr marL="0" indent="0" algn="l">
              <a:lnSpc>
                <a:spcPts val="1850"/>
              </a:lnSpc>
              <a:buNone/>
            </a:pPr>
            <a:r>
              <a:rPr lang="en-US" sz="1150" kern="0" spc="-24" dirty="0">
                <a:solidFill>
                  <a:srgbClr val="272525"/>
                </a:solidFill>
                <a:latin typeface="Inter" pitchFamily="34" charset="0"/>
                <a:ea typeface="Inter" pitchFamily="34" charset="-122"/>
                <a:cs typeface="Inter" pitchFamily="34" charset="-120"/>
              </a:rPr>
              <a:t>Fusion 360 is an integrated cloud-based CAD, CAM, and CAE tool developed by Autodesk. It is used for product design, 3D modeling, simulation, and manufacturing.</a:t>
            </a:r>
            <a:endParaRPr lang="en-US" sz="1150" dirty="0"/>
          </a:p>
        </p:txBody>
      </p:sp>
      <p:pic>
        <p:nvPicPr>
          <p:cNvPr id="7" name="Image 2" descr="preencoded.png">
            <a:extLst>
              <a:ext uri="{FF2B5EF4-FFF2-40B4-BE49-F238E27FC236}">
                <a16:creationId xmlns:a16="http://schemas.microsoft.com/office/drawing/2014/main" id="{F3D86913-C1C8-7A4D-5152-0E980B005D68}"/>
              </a:ext>
            </a:extLst>
          </p:cNvPr>
          <p:cNvPicPr>
            <a:picLocks noChangeAspect="1"/>
          </p:cNvPicPr>
          <p:nvPr/>
        </p:nvPicPr>
        <p:blipFill>
          <a:blip r:embed="rId4"/>
          <a:stretch>
            <a:fillRect/>
          </a:stretch>
        </p:blipFill>
        <p:spPr>
          <a:xfrm>
            <a:off x="6013966" y="2901672"/>
            <a:ext cx="376833" cy="376833"/>
          </a:xfrm>
          <a:prstGeom prst="rect">
            <a:avLst/>
          </a:prstGeom>
        </p:spPr>
      </p:pic>
      <p:sp>
        <p:nvSpPr>
          <p:cNvPr id="8" name="Text 3">
            <a:extLst>
              <a:ext uri="{FF2B5EF4-FFF2-40B4-BE49-F238E27FC236}">
                <a16:creationId xmlns:a16="http://schemas.microsoft.com/office/drawing/2014/main" id="{EA6AB650-5E5D-65AC-BE93-C28A9A156DF2}"/>
              </a:ext>
            </a:extLst>
          </p:cNvPr>
          <p:cNvSpPr/>
          <p:nvPr/>
        </p:nvSpPr>
        <p:spPr>
          <a:xfrm>
            <a:off x="6013966" y="3429238"/>
            <a:ext cx="1884402" cy="235506"/>
          </a:xfrm>
          <a:prstGeom prst="rect">
            <a:avLst/>
          </a:prstGeom>
          <a:noFill/>
          <a:ln/>
        </p:spPr>
        <p:txBody>
          <a:bodyPr wrap="none" lIns="0" tIns="0" rIns="0" bIns="0" rtlCol="0" anchor="t"/>
          <a:lstStyle/>
          <a:p>
            <a:pPr marL="0" indent="0" algn="l">
              <a:lnSpc>
                <a:spcPts val="1850"/>
              </a:lnSpc>
              <a:buNone/>
            </a:pPr>
            <a:r>
              <a:rPr lang="en-US" sz="1450" b="1" kern="0" spc="-45" dirty="0">
                <a:solidFill>
                  <a:srgbClr val="272525"/>
                </a:solidFill>
                <a:latin typeface="Inter" pitchFamily="34" charset="0"/>
                <a:ea typeface="Inter" pitchFamily="34" charset="-122"/>
                <a:cs typeface="Inter" pitchFamily="34" charset="-120"/>
              </a:rPr>
              <a:t>Key Features</a:t>
            </a:r>
            <a:endParaRPr lang="en-US" sz="1450" dirty="0"/>
          </a:p>
        </p:txBody>
      </p:sp>
      <p:sp>
        <p:nvSpPr>
          <p:cNvPr id="9" name="Text 4">
            <a:extLst>
              <a:ext uri="{FF2B5EF4-FFF2-40B4-BE49-F238E27FC236}">
                <a16:creationId xmlns:a16="http://schemas.microsoft.com/office/drawing/2014/main" id="{D3B46CA6-01AE-0FFC-438A-481794271FDE}"/>
              </a:ext>
            </a:extLst>
          </p:cNvPr>
          <p:cNvSpPr/>
          <p:nvPr/>
        </p:nvSpPr>
        <p:spPr>
          <a:xfrm>
            <a:off x="6013966" y="3755112"/>
            <a:ext cx="8088868" cy="482203"/>
          </a:xfrm>
          <a:prstGeom prst="rect">
            <a:avLst/>
          </a:prstGeom>
          <a:noFill/>
          <a:ln/>
        </p:spPr>
        <p:txBody>
          <a:bodyPr wrap="square" lIns="0" tIns="0" rIns="0" bIns="0" rtlCol="0" anchor="t"/>
          <a:lstStyle/>
          <a:p>
            <a:pPr marL="0" indent="0" algn="l">
              <a:lnSpc>
                <a:spcPts val="1850"/>
              </a:lnSpc>
              <a:buNone/>
            </a:pPr>
            <a:r>
              <a:rPr lang="en-US" sz="1150" kern="0" spc="-24" dirty="0">
                <a:solidFill>
                  <a:srgbClr val="272525"/>
                </a:solidFill>
                <a:latin typeface="Inter" pitchFamily="34" charset="0"/>
                <a:ea typeface="Inter" pitchFamily="34" charset="-122"/>
                <a:cs typeface="Inter" pitchFamily="34" charset="-120"/>
              </a:rPr>
              <a:t>Fusion 360 offers a wide range of features, including 3D modeling, simulation and analysis, manufacturing, and collaboration.</a:t>
            </a:r>
            <a:endParaRPr lang="en-US" sz="1150" dirty="0"/>
          </a:p>
        </p:txBody>
      </p:sp>
      <p:pic>
        <p:nvPicPr>
          <p:cNvPr id="10" name="Image 3" descr="preencoded.png">
            <a:extLst>
              <a:ext uri="{FF2B5EF4-FFF2-40B4-BE49-F238E27FC236}">
                <a16:creationId xmlns:a16="http://schemas.microsoft.com/office/drawing/2014/main" id="{4F89CFAD-BE6E-BABB-454C-94BF63ED057E}"/>
              </a:ext>
            </a:extLst>
          </p:cNvPr>
          <p:cNvPicPr>
            <a:picLocks noChangeAspect="1"/>
          </p:cNvPicPr>
          <p:nvPr/>
        </p:nvPicPr>
        <p:blipFill>
          <a:blip r:embed="rId5"/>
          <a:stretch>
            <a:fillRect/>
          </a:stretch>
        </p:blipFill>
        <p:spPr>
          <a:xfrm>
            <a:off x="6013966" y="4689515"/>
            <a:ext cx="376833" cy="376833"/>
          </a:xfrm>
          <a:prstGeom prst="rect">
            <a:avLst/>
          </a:prstGeom>
        </p:spPr>
      </p:pic>
      <p:sp>
        <p:nvSpPr>
          <p:cNvPr id="11" name="Text 5">
            <a:extLst>
              <a:ext uri="{FF2B5EF4-FFF2-40B4-BE49-F238E27FC236}">
                <a16:creationId xmlns:a16="http://schemas.microsoft.com/office/drawing/2014/main" id="{1F614F28-8E05-D6F9-BEC5-1B8A32FD6FCC}"/>
              </a:ext>
            </a:extLst>
          </p:cNvPr>
          <p:cNvSpPr/>
          <p:nvPr/>
        </p:nvSpPr>
        <p:spPr>
          <a:xfrm>
            <a:off x="6013966" y="5217081"/>
            <a:ext cx="1892022" cy="235506"/>
          </a:xfrm>
          <a:prstGeom prst="rect">
            <a:avLst/>
          </a:prstGeom>
          <a:noFill/>
          <a:ln/>
        </p:spPr>
        <p:txBody>
          <a:bodyPr wrap="none" lIns="0" tIns="0" rIns="0" bIns="0" rtlCol="0" anchor="t"/>
          <a:lstStyle/>
          <a:p>
            <a:pPr marL="0" indent="0" algn="l">
              <a:lnSpc>
                <a:spcPts val="1850"/>
              </a:lnSpc>
              <a:buNone/>
            </a:pPr>
            <a:r>
              <a:rPr lang="en-US" b="1" kern="0" spc="-45" dirty="0">
                <a:solidFill>
                  <a:srgbClr val="272525"/>
                </a:solidFill>
                <a:latin typeface="Inter" pitchFamily="34" charset="0"/>
                <a:ea typeface="Inter" pitchFamily="34" charset="-122"/>
                <a:cs typeface="Inter" pitchFamily="34" charset="-120"/>
              </a:rPr>
              <a:t>Why Use Fusion 360?</a:t>
            </a:r>
            <a:endParaRPr lang="en-US" dirty="0"/>
          </a:p>
        </p:txBody>
      </p:sp>
      <p:sp>
        <p:nvSpPr>
          <p:cNvPr id="12" name="Text 6">
            <a:extLst>
              <a:ext uri="{FF2B5EF4-FFF2-40B4-BE49-F238E27FC236}">
                <a16:creationId xmlns:a16="http://schemas.microsoft.com/office/drawing/2014/main" id="{44AFFA8A-8FB4-2DB1-296E-4FE4E478E608}"/>
              </a:ext>
            </a:extLst>
          </p:cNvPr>
          <p:cNvSpPr/>
          <p:nvPr/>
        </p:nvSpPr>
        <p:spPr>
          <a:xfrm>
            <a:off x="6013966" y="5542955"/>
            <a:ext cx="8088868" cy="482203"/>
          </a:xfrm>
          <a:prstGeom prst="rect">
            <a:avLst/>
          </a:prstGeom>
          <a:noFill/>
          <a:ln/>
        </p:spPr>
        <p:txBody>
          <a:bodyPr wrap="square" lIns="0" tIns="0" rIns="0" bIns="0" rtlCol="0" anchor="t"/>
          <a:lstStyle/>
          <a:p>
            <a:pPr marL="0" indent="0" algn="l">
              <a:lnSpc>
                <a:spcPts val="1850"/>
              </a:lnSpc>
              <a:buNone/>
            </a:pPr>
            <a:r>
              <a:rPr lang="en-US" sz="1600" kern="0" spc="-24" dirty="0">
                <a:solidFill>
                  <a:srgbClr val="272525"/>
                </a:solidFill>
                <a:latin typeface="Inter" pitchFamily="34" charset="0"/>
                <a:ea typeface="Inter" pitchFamily="34" charset="-122"/>
                <a:cs typeface="Inter" pitchFamily="34" charset="-120"/>
              </a:rPr>
              <a:t>Fusion 360 is widely used in the product design, engineering, and manufacturing sectors, making it essential for students aiming for careers in these fields.</a:t>
            </a:r>
            <a:endParaRPr lang="en-US" sz="1600" dirty="0"/>
          </a:p>
        </p:txBody>
      </p:sp>
      <p:pic>
        <p:nvPicPr>
          <p:cNvPr id="13" name="Image 4" descr="preencoded.png">
            <a:extLst>
              <a:ext uri="{FF2B5EF4-FFF2-40B4-BE49-F238E27FC236}">
                <a16:creationId xmlns:a16="http://schemas.microsoft.com/office/drawing/2014/main" id="{1EFC7CB7-0201-2608-6068-585827CCE305}"/>
              </a:ext>
            </a:extLst>
          </p:cNvPr>
          <p:cNvPicPr>
            <a:picLocks noChangeAspect="1"/>
          </p:cNvPicPr>
          <p:nvPr/>
        </p:nvPicPr>
        <p:blipFill>
          <a:blip r:embed="rId6"/>
          <a:stretch>
            <a:fillRect/>
          </a:stretch>
        </p:blipFill>
        <p:spPr>
          <a:xfrm>
            <a:off x="6013966" y="6477357"/>
            <a:ext cx="376833" cy="376833"/>
          </a:xfrm>
          <a:prstGeom prst="rect">
            <a:avLst/>
          </a:prstGeom>
        </p:spPr>
      </p:pic>
      <p:sp>
        <p:nvSpPr>
          <p:cNvPr id="14" name="Text 7">
            <a:extLst>
              <a:ext uri="{FF2B5EF4-FFF2-40B4-BE49-F238E27FC236}">
                <a16:creationId xmlns:a16="http://schemas.microsoft.com/office/drawing/2014/main" id="{C97CEA6F-074C-444D-010A-8CB4247A062D}"/>
              </a:ext>
            </a:extLst>
          </p:cNvPr>
          <p:cNvSpPr/>
          <p:nvPr/>
        </p:nvSpPr>
        <p:spPr>
          <a:xfrm>
            <a:off x="6013966" y="7004923"/>
            <a:ext cx="2740700" cy="235506"/>
          </a:xfrm>
          <a:prstGeom prst="rect">
            <a:avLst/>
          </a:prstGeom>
          <a:noFill/>
          <a:ln/>
        </p:spPr>
        <p:txBody>
          <a:bodyPr wrap="none" lIns="0" tIns="0" rIns="0" bIns="0" rtlCol="0" anchor="t"/>
          <a:lstStyle/>
          <a:p>
            <a:pPr marL="0" indent="0" algn="l">
              <a:lnSpc>
                <a:spcPts val="1850"/>
              </a:lnSpc>
              <a:buNone/>
            </a:pPr>
            <a:r>
              <a:rPr lang="en-US" sz="1450" b="1" kern="0" spc="-45" dirty="0">
                <a:solidFill>
                  <a:srgbClr val="272525"/>
                </a:solidFill>
                <a:latin typeface="Inter" pitchFamily="34" charset="0"/>
                <a:ea typeface="Inter" pitchFamily="34" charset="-122"/>
                <a:cs typeface="Inter" pitchFamily="34" charset="-120"/>
              </a:rPr>
              <a:t>Getting Started with Fusion 360</a:t>
            </a:r>
            <a:endParaRPr lang="en-US" sz="1450" dirty="0"/>
          </a:p>
        </p:txBody>
      </p:sp>
      <p:sp>
        <p:nvSpPr>
          <p:cNvPr id="15" name="Text 8">
            <a:extLst>
              <a:ext uri="{FF2B5EF4-FFF2-40B4-BE49-F238E27FC236}">
                <a16:creationId xmlns:a16="http://schemas.microsoft.com/office/drawing/2014/main" id="{D6F044F1-0885-D06A-2F4F-DECD4EEA415A}"/>
              </a:ext>
            </a:extLst>
          </p:cNvPr>
          <p:cNvSpPr/>
          <p:nvPr/>
        </p:nvSpPr>
        <p:spPr>
          <a:xfrm>
            <a:off x="6013966" y="7330797"/>
            <a:ext cx="8088868" cy="482203"/>
          </a:xfrm>
          <a:prstGeom prst="rect">
            <a:avLst/>
          </a:prstGeom>
          <a:noFill/>
          <a:ln/>
        </p:spPr>
        <p:txBody>
          <a:bodyPr wrap="square" lIns="0" tIns="0" rIns="0" bIns="0" rtlCol="0" anchor="t"/>
          <a:lstStyle/>
          <a:p>
            <a:pPr marL="0" indent="0" algn="l">
              <a:lnSpc>
                <a:spcPts val="1850"/>
              </a:lnSpc>
              <a:buNone/>
            </a:pPr>
            <a:r>
              <a:rPr lang="en-US" sz="1150" kern="0" spc="-24" dirty="0">
                <a:solidFill>
                  <a:srgbClr val="272525"/>
                </a:solidFill>
                <a:latin typeface="Inter" pitchFamily="34" charset="0"/>
                <a:ea typeface="Inter" pitchFamily="34" charset="-122"/>
                <a:cs typeface="Inter" pitchFamily="34" charset="-120"/>
              </a:rPr>
              <a:t>Begin by familiarizing yourself with the user interface, basic commands and tools, and then try a simple part design to get a feel for the software.</a:t>
            </a:r>
            <a:endParaRPr lang="en-US" sz="1150" dirty="0"/>
          </a:p>
        </p:txBody>
      </p:sp>
      <p:sp>
        <p:nvSpPr>
          <p:cNvPr id="16" name="Rectangle 15">
            <a:extLst>
              <a:ext uri="{FF2B5EF4-FFF2-40B4-BE49-F238E27FC236}">
                <a16:creationId xmlns:a16="http://schemas.microsoft.com/office/drawing/2014/main" id="{4AD5FCCA-040F-7F1F-3FC0-93A0A248C8F8}"/>
              </a:ext>
            </a:extLst>
          </p:cNvPr>
          <p:cNvSpPr/>
          <p:nvPr/>
        </p:nvSpPr>
        <p:spPr>
          <a:xfrm>
            <a:off x="12850238" y="7744182"/>
            <a:ext cx="1692613" cy="485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31447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85</TotalTime>
  <Words>1224</Words>
  <Application>Microsoft Office PowerPoint</Application>
  <PresentationFormat>Custom</PresentationFormat>
  <Paragraphs>144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GAMER</dc:creator>
  <cp:lastModifiedBy>GAMER</cp:lastModifiedBy>
  <cp:revision>23</cp:revision>
  <dcterms:created xsi:type="dcterms:W3CDTF">2024-09-19T09:27:09Z</dcterms:created>
  <dcterms:modified xsi:type="dcterms:W3CDTF">2024-09-19T13:21:39Z</dcterms:modified>
</cp:coreProperties>
</file>